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embeddedFontLst>
    <p:embeddedFont>
      <p:font typeface="Roboto" panose="020B0604020202020204" charset="0"/>
      <p:regular r:id="rId16"/>
      <p:bold r:id="rId17"/>
      <p:italic r:id="rId18"/>
      <p:boldItalic r:id="rId19"/>
    </p:embeddedFont>
    <p:embeddedFont>
      <p:font typeface="Calibri" panose="020B0604020202020204" charset="0"/>
      <p:regular r:id="rId20"/>
      <p:bold r:id="rId21"/>
      <p:italic r:id="rId22"/>
      <p:boldItalic r:id="rId23"/>
    </p:embeddedFont>
    <p:embeddedFont>
      <p:font typeface="Roboto Slab" panose="020B0604020202020204" charset="0"/>
      <p:regular r:id="rId24"/>
      <p:bold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24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714753" y="685800"/>
            <a:ext cx="3429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6129955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745052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964941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86380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13983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8578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957627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12633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453493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67561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376589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142959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974985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21696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1524800" y="896807"/>
            <a:ext cx="1081625" cy="1499895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1" name="Shape 11"/>
          <p:cNvSpPr/>
          <p:nvPr/>
        </p:nvSpPr>
        <p:spPr>
          <a:xfrm rot="10800000">
            <a:off x="6537562" y="4457270"/>
            <a:ext cx="1081625" cy="1499895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/>
            <a:headEnd type="none" w="med" len="med"/>
            <a:tailEnd type="none" w="med" len="med"/>
          </a:ln>
        </p:spPr>
      </p:sp>
      <p:cxnSp>
        <p:nvCxnSpPr>
          <p:cNvPr id="12" name="Shape 12"/>
          <p:cNvCxnSpPr/>
          <p:nvPr/>
        </p:nvCxnSpPr>
        <p:spPr>
          <a:xfrm>
            <a:off x="4359601" y="3756618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" name="Shape 13"/>
          <p:cNvSpPr txBox="1">
            <a:spLocks noGrp="1"/>
          </p:cNvSpPr>
          <p:nvPr>
            <p:ph type="ctrTitle"/>
          </p:nvPr>
        </p:nvSpPr>
        <p:spPr>
          <a:xfrm>
            <a:off x="1680301" y="1585233"/>
            <a:ext cx="5783400" cy="19431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4000"/>
            </a:lvl1pPr>
            <a:lvl2pPr lvl="1" algn="ctr" rtl="0">
              <a:spcBef>
                <a:spcPts val="0"/>
              </a:spcBef>
              <a:buSzPct val="100000"/>
              <a:defRPr sz="4000"/>
            </a:lvl2pPr>
            <a:lvl3pPr lvl="2" algn="ctr" rtl="0">
              <a:spcBef>
                <a:spcPts val="0"/>
              </a:spcBef>
              <a:buSzPct val="100000"/>
              <a:defRPr sz="4000"/>
            </a:lvl3pPr>
            <a:lvl4pPr lvl="3" algn="ctr" rtl="0">
              <a:spcBef>
                <a:spcPts val="0"/>
              </a:spcBef>
              <a:buSzPct val="100000"/>
              <a:defRPr sz="4000"/>
            </a:lvl4pPr>
            <a:lvl5pPr lvl="4" algn="ctr" rtl="0">
              <a:spcBef>
                <a:spcPts val="0"/>
              </a:spcBef>
              <a:buSzPct val="100000"/>
              <a:defRPr sz="4000"/>
            </a:lvl5pPr>
            <a:lvl6pPr lvl="5" algn="ctr" rtl="0">
              <a:spcBef>
                <a:spcPts val="0"/>
              </a:spcBef>
              <a:buSzPct val="100000"/>
              <a:defRPr sz="4000"/>
            </a:lvl6pPr>
            <a:lvl7pPr lvl="6" algn="ctr" rtl="0">
              <a:spcBef>
                <a:spcPts val="0"/>
              </a:spcBef>
              <a:buSzPct val="100000"/>
              <a:defRPr sz="4000"/>
            </a:lvl7pPr>
            <a:lvl8pPr lvl="7" algn="ctr" rtl="0">
              <a:spcBef>
                <a:spcPts val="0"/>
              </a:spcBef>
              <a:buSzPct val="100000"/>
              <a:defRPr sz="4000"/>
            </a:lvl8pPr>
            <a:lvl9pPr lvl="8" algn="ctr" rtl="0">
              <a:spcBef>
                <a:spcPts val="0"/>
              </a:spcBef>
              <a:buSzPct val="100000"/>
              <a:defRPr sz="4000"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ubTitle" idx="1"/>
          </p:nvPr>
        </p:nvSpPr>
        <p:spPr>
          <a:xfrm>
            <a:off x="1680301" y="4065933"/>
            <a:ext cx="5783400" cy="1212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cs-CZ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/>
        </p:nvSpPr>
        <p:spPr>
          <a:xfrm>
            <a:off x="150" y="6769100"/>
            <a:ext cx="9143700" cy="8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387900" y="1536600"/>
            <a:ext cx="8368200" cy="2051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387900" y="3892600"/>
            <a:ext cx="8368200" cy="1428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defRPr/>
            </a:lvl1pPr>
            <a:lvl2pPr lvl="1" algn="ctr" rtl="0">
              <a:spcBef>
                <a:spcPts val="0"/>
              </a:spcBef>
              <a:defRPr/>
            </a:lvl2pPr>
            <a:lvl3pPr lvl="2" algn="ctr" rtl="0">
              <a:spcBef>
                <a:spcPts val="0"/>
              </a:spcBef>
              <a:defRPr/>
            </a:lvl3pPr>
            <a:lvl4pPr lvl="3" algn="ctr" rtl="0">
              <a:spcBef>
                <a:spcPts val="0"/>
              </a:spcBef>
              <a:defRPr/>
            </a:lvl4pPr>
            <a:lvl5pPr lvl="4" algn="ctr" rtl="0">
              <a:spcBef>
                <a:spcPts val="0"/>
              </a:spcBef>
              <a:defRPr/>
            </a:lvl5pPr>
            <a:lvl6pPr lvl="5" algn="ctr" rtl="0">
              <a:spcBef>
                <a:spcPts val="0"/>
              </a:spcBef>
              <a:defRPr/>
            </a:lvl6pPr>
            <a:lvl7pPr lvl="6" algn="ctr" rtl="0">
              <a:spcBef>
                <a:spcPts val="0"/>
              </a:spcBef>
              <a:defRPr/>
            </a:lvl7pPr>
            <a:lvl8pPr lvl="7" algn="ctr" rtl="0">
              <a:spcBef>
                <a:spcPts val="0"/>
              </a:spcBef>
              <a:defRPr/>
            </a:lvl8pPr>
            <a:lvl9pPr lvl="8" algn="ctr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cs-CZ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cs-CZ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cs-CZ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hape 17"/>
          <p:cNvCxnSpPr/>
          <p:nvPr/>
        </p:nvCxnSpPr>
        <p:spPr>
          <a:xfrm>
            <a:off x="4359601" y="3756618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80750" y="2353266"/>
            <a:ext cx="8222100" cy="12099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4800"/>
            </a:lvl1pPr>
            <a:lvl2pPr lvl="1" algn="ctr" rtl="0">
              <a:spcBef>
                <a:spcPts val="0"/>
              </a:spcBef>
              <a:buSzPct val="100000"/>
              <a:defRPr sz="4800"/>
            </a:lvl2pPr>
            <a:lvl3pPr lvl="2" algn="ctr" rtl="0">
              <a:spcBef>
                <a:spcPts val="0"/>
              </a:spcBef>
              <a:buSzPct val="100000"/>
              <a:defRPr sz="4800"/>
            </a:lvl3pPr>
            <a:lvl4pPr lvl="3" algn="ctr" rtl="0">
              <a:spcBef>
                <a:spcPts val="0"/>
              </a:spcBef>
              <a:buSzPct val="100000"/>
              <a:defRPr sz="4800"/>
            </a:lvl4pPr>
            <a:lvl5pPr lvl="4" algn="ctr" rtl="0">
              <a:spcBef>
                <a:spcPts val="0"/>
              </a:spcBef>
              <a:buSzPct val="100000"/>
              <a:defRPr sz="4800"/>
            </a:lvl5pPr>
            <a:lvl6pPr lvl="5" algn="ctr" rtl="0">
              <a:spcBef>
                <a:spcPts val="0"/>
              </a:spcBef>
              <a:buSzPct val="100000"/>
              <a:defRPr sz="4800"/>
            </a:lvl6pPr>
            <a:lvl7pPr lvl="6" algn="ctr" rtl="0">
              <a:spcBef>
                <a:spcPts val="0"/>
              </a:spcBef>
              <a:buSzPct val="100000"/>
              <a:defRPr sz="4800"/>
            </a:lvl7pPr>
            <a:lvl8pPr lvl="7" algn="ctr" rtl="0">
              <a:spcBef>
                <a:spcPts val="0"/>
              </a:spcBef>
              <a:buSzPct val="100000"/>
              <a:defRPr sz="4800"/>
            </a:lvl8pPr>
            <a:lvl9pPr lvl="8" algn="ctr" rtl="0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cs-CZ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hape 21"/>
          <p:cNvCxnSpPr/>
          <p:nvPr/>
        </p:nvCxnSpPr>
        <p:spPr>
          <a:xfrm>
            <a:off x="492562" y="1680378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387900" y="610700"/>
            <a:ext cx="8368200" cy="914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387900" y="1986432"/>
            <a:ext cx="8368200" cy="410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cs-CZ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hape 26"/>
          <p:cNvCxnSpPr/>
          <p:nvPr/>
        </p:nvCxnSpPr>
        <p:spPr>
          <a:xfrm>
            <a:off x="492562" y="1680378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387900" y="610700"/>
            <a:ext cx="8368200" cy="914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387900" y="1986433"/>
            <a:ext cx="3999900" cy="410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2"/>
          </p:nvPr>
        </p:nvSpPr>
        <p:spPr>
          <a:xfrm>
            <a:off x="4756200" y="1986433"/>
            <a:ext cx="3999900" cy="410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cs-CZ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387900" y="610700"/>
            <a:ext cx="8368200" cy="914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cs-CZ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hape 35"/>
          <p:cNvCxnSpPr/>
          <p:nvPr/>
        </p:nvCxnSpPr>
        <p:spPr>
          <a:xfrm>
            <a:off x="489218" y="1883035"/>
            <a:ext cx="3315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387900" y="740800"/>
            <a:ext cx="2808000" cy="1007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SzPct val="100000"/>
              <a:defRPr sz="2400"/>
            </a:lvl1pPr>
            <a:lvl2pPr lvl="1" rtl="0">
              <a:spcBef>
                <a:spcPts val="0"/>
              </a:spcBef>
              <a:buSzPct val="100000"/>
              <a:defRPr sz="2400"/>
            </a:lvl2pPr>
            <a:lvl3pPr lvl="2" rtl="0">
              <a:spcBef>
                <a:spcPts val="0"/>
              </a:spcBef>
              <a:buSzPct val="100000"/>
              <a:defRPr sz="2400"/>
            </a:lvl3pPr>
            <a:lvl4pPr lvl="3" rtl="0">
              <a:spcBef>
                <a:spcPts val="0"/>
              </a:spcBef>
              <a:buSzPct val="100000"/>
              <a:defRPr sz="2400"/>
            </a:lvl4pPr>
            <a:lvl5pPr lvl="4" rtl="0">
              <a:spcBef>
                <a:spcPts val="0"/>
              </a:spcBef>
              <a:buSzPct val="100000"/>
              <a:defRPr sz="2400"/>
            </a:lvl5pPr>
            <a:lvl6pPr lvl="5" rtl="0">
              <a:spcBef>
                <a:spcPts val="0"/>
              </a:spcBef>
              <a:buSzPct val="100000"/>
              <a:defRPr sz="2400"/>
            </a:lvl6pPr>
            <a:lvl7pPr lvl="6" rtl="0">
              <a:spcBef>
                <a:spcPts val="0"/>
              </a:spcBef>
              <a:buSzPct val="100000"/>
              <a:defRPr sz="2400"/>
            </a:lvl7pPr>
            <a:lvl8pPr lvl="7" rtl="0">
              <a:spcBef>
                <a:spcPts val="0"/>
              </a:spcBef>
              <a:buSzPct val="100000"/>
              <a:defRPr sz="2400"/>
            </a:lvl8pPr>
            <a:lvl9pPr lvl="8" rtl="0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387900" y="2125366"/>
            <a:ext cx="2808000" cy="357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2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cs-CZ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490250" y="701800"/>
            <a:ext cx="5618700" cy="54543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SzPct val="100000"/>
              <a:defRPr sz="4800"/>
            </a:lvl1pPr>
            <a:lvl2pPr lvl="1" rtl="0">
              <a:spcBef>
                <a:spcPts val="0"/>
              </a:spcBef>
              <a:buSzPct val="100000"/>
              <a:defRPr sz="4800"/>
            </a:lvl2pPr>
            <a:lvl3pPr lvl="2" rtl="0">
              <a:spcBef>
                <a:spcPts val="0"/>
              </a:spcBef>
              <a:buSzPct val="100000"/>
              <a:defRPr sz="4800"/>
            </a:lvl3pPr>
            <a:lvl4pPr lvl="3" rtl="0">
              <a:spcBef>
                <a:spcPts val="0"/>
              </a:spcBef>
              <a:buSzPct val="100000"/>
              <a:defRPr sz="4800"/>
            </a:lvl4pPr>
            <a:lvl5pPr lvl="4" rtl="0">
              <a:spcBef>
                <a:spcPts val="0"/>
              </a:spcBef>
              <a:buSzPct val="100000"/>
              <a:defRPr sz="4800"/>
            </a:lvl5pPr>
            <a:lvl6pPr lvl="5" rtl="0">
              <a:spcBef>
                <a:spcPts val="0"/>
              </a:spcBef>
              <a:buSzPct val="100000"/>
              <a:defRPr sz="4800"/>
            </a:lvl6pPr>
            <a:lvl7pPr lvl="6" rtl="0">
              <a:spcBef>
                <a:spcPts val="0"/>
              </a:spcBef>
              <a:buSzPct val="100000"/>
              <a:defRPr sz="4800"/>
            </a:lvl7pPr>
            <a:lvl8pPr lvl="7" rtl="0">
              <a:spcBef>
                <a:spcPts val="0"/>
              </a:spcBef>
              <a:buSzPct val="100000"/>
              <a:defRPr sz="4800"/>
            </a:lvl8pPr>
            <a:lvl9pPr lvl="8" rtl="0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cs-CZ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/>
        </p:nvSpPr>
        <p:spPr>
          <a:xfrm>
            <a:off x="4572000" y="-100"/>
            <a:ext cx="4572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4" name="Shape 44"/>
          <p:cNvCxnSpPr/>
          <p:nvPr/>
        </p:nvCxnSpPr>
        <p:spPr>
          <a:xfrm>
            <a:off x="5029675" y="5994004"/>
            <a:ext cx="540900" cy="0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265500" y="1612100"/>
            <a:ext cx="4045200" cy="2008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3800"/>
            </a:lvl1pPr>
            <a:lvl2pPr lvl="1" algn="ctr" rtl="0">
              <a:spcBef>
                <a:spcPts val="0"/>
              </a:spcBef>
              <a:buSzPct val="100000"/>
              <a:defRPr sz="3800"/>
            </a:lvl2pPr>
            <a:lvl3pPr lvl="2" algn="ctr" rtl="0">
              <a:spcBef>
                <a:spcPts val="0"/>
              </a:spcBef>
              <a:buSzPct val="100000"/>
              <a:defRPr sz="3800"/>
            </a:lvl3pPr>
            <a:lvl4pPr lvl="3" algn="ctr" rtl="0">
              <a:spcBef>
                <a:spcPts val="0"/>
              </a:spcBef>
              <a:buSzPct val="100000"/>
              <a:defRPr sz="3800"/>
            </a:lvl4pPr>
            <a:lvl5pPr lvl="4" algn="ctr" rtl="0">
              <a:spcBef>
                <a:spcPts val="0"/>
              </a:spcBef>
              <a:buSzPct val="100000"/>
              <a:defRPr sz="3800"/>
            </a:lvl5pPr>
            <a:lvl6pPr lvl="5" algn="ctr" rtl="0">
              <a:spcBef>
                <a:spcPts val="0"/>
              </a:spcBef>
              <a:buSzPct val="100000"/>
              <a:defRPr sz="3800"/>
            </a:lvl6pPr>
            <a:lvl7pPr lvl="6" algn="ctr" rtl="0">
              <a:spcBef>
                <a:spcPts val="0"/>
              </a:spcBef>
              <a:buSzPct val="100000"/>
              <a:defRPr sz="3800"/>
            </a:lvl7pPr>
            <a:lvl8pPr lvl="7" algn="ctr" rtl="0">
              <a:spcBef>
                <a:spcPts val="0"/>
              </a:spcBef>
              <a:buSzPct val="100000"/>
              <a:defRPr sz="3800"/>
            </a:lvl8pPr>
            <a:lvl9pPr lvl="8" algn="ctr" rtl="0">
              <a:spcBef>
                <a:spcPts val="0"/>
              </a:spcBef>
              <a:buSzPct val="100000"/>
              <a:defRPr sz="38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ubTitle" idx="1"/>
          </p:nvPr>
        </p:nvSpPr>
        <p:spPr>
          <a:xfrm>
            <a:off x="265500" y="3692001"/>
            <a:ext cx="4045200" cy="1794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2"/>
          </p:nvPr>
        </p:nvSpPr>
        <p:spPr>
          <a:xfrm>
            <a:off x="4939500" y="965600"/>
            <a:ext cx="3837000" cy="49269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cs-CZ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319500" y="5644966"/>
            <a:ext cx="5998800" cy="7983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cs-CZ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FB63D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87900" y="610700"/>
            <a:ext cx="8368200" cy="914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87900" y="1986432"/>
            <a:ext cx="8368200" cy="410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Roboto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cs-CZ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cs-CZ"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sylwia@ipb.p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jpg"/><Relationship Id="rId4" Type="http://schemas.openxmlformats.org/officeDocument/2006/relationships/hyperlink" Target="mailto:inesb@ipb.pt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ctrTitle"/>
          </p:nvPr>
        </p:nvSpPr>
        <p:spPr>
          <a:xfrm>
            <a:off x="1680300" y="1085447"/>
            <a:ext cx="5783400" cy="2442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cs-CZ" sz="5400" b="0" i="0" u="none" strike="noStrike" cap="non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Instituto Politécnico de Bragança, </a:t>
            </a:r>
            <a:br>
              <a:rPr lang="cs-CZ" sz="5400" b="0" i="0" u="none" strike="noStrike" cap="non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cs-CZ" sz="5400" b="0" i="0" u="none" strike="noStrike" cap="non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Portugalsko</a:t>
            </a:r>
          </a:p>
        </p:txBody>
      </p:sp>
      <p:sp>
        <p:nvSpPr>
          <p:cNvPr id="70" name="Shape 70"/>
          <p:cNvSpPr txBox="1">
            <a:spLocks noGrp="1"/>
          </p:cNvSpPr>
          <p:nvPr>
            <p:ph type="subTitle" idx="1"/>
          </p:nvPr>
        </p:nvSpPr>
        <p:spPr>
          <a:xfrm>
            <a:off x="1143000" y="5130985"/>
            <a:ext cx="6858000" cy="66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cs-CZ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Martina Bílková, Miroslav Feige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cs-CZ" sz="4400" b="0" i="0" u="none" strike="noStrike" cap="non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Finanční podpora</a:t>
            </a:r>
          </a:p>
        </p:txBody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8074800" cy="4351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dirty="0" err="1"/>
              <a:t>Mirandela</a:t>
            </a:r>
            <a:endParaRPr lang="cs-CZ" dirty="0"/>
          </a:p>
          <a:p>
            <a: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</a:pPr>
            <a:r>
              <a:rPr lang="cs-CZ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Stipendium </a:t>
            </a:r>
            <a:r>
              <a:rPr lang="cs-CZ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400 </a:t>
            </a:r>
            <a:r>
              <a:rPr lang="cs-CZ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Euro/měsíc</a:t>
            </a:r>
          </a:p>
          <a:p>
            <a:pPr marR="0" lvl="1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</a:pPr>
            <a:r>
              <a:rPr lang="cs-CZ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Průměrné měsíční náklady cca 9 500 Kč </a:t>
            </a:r>
          </a:p>
          <a:p>
            <a:pPr marR="0" lvl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dirty="0" err="1"/>
              <a:t>Bragança</a:t>
            </a:r>
            <a:endParaRPr lang="cs-CZ" dirty="0"/>
          </a:p>
          <a:p>
            <a:pPr lvl="1" rtl="0">
              <a:spcBef>
                <a:spcPts val="0"/>
              </a:spcBef>
            </a:pPr>
            <a:r>
              <a:rPr lang="cs-CZ" dirty="0"/>
              <a:t>Stipendium 400 Euro/měsíc</a:t>
            </a:r>
          </a:p>
          <a:p>
            <a:pPr lvl="1" rtl="0">
              <a:spcBef>
                <a:spcPts val="0"/>
              </a:spcBef>
            </a:pPr>
            <a:r>
              <a:rPr lang="cs-CZ" dirty="0"/>
              <a:t>Průměrné náklady dle spotřeby alkoholu ;-)... takže dost...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-CZ">
                <a:solidFill>
                  <a:srgbClr val="CC0000"/>
                </a:solidFill>
              </a:rPr>
              <a:t>Tipy na výlety a další aktivity</a:t>
            </a:r>
          </a:p>
        </p:txBody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28650" y="1462675"/>
            <a:ext cx="7886700" cy="4351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>
              <a:spcBef>
                <a:spcPts val="0"/>
              </a:spcBef>
            </a:pPr>
            <a:r>
              <a:rPr lang="cs-CZ"/>
              <a:t>Národní parky (Parque Natural de Montesinho, Parque National Peneda-Geres,…)</a:t>
            </a:r>
          </a:p>
          <a:p>
            <a:pPr marL="457200" lvl="0" indent="-228600">
              <a:spcBef>
                <a:spcPts val="0"/>
              </a:spcBef>
            </a:pPr>
            <a:r>
              <a:rPr lang="cs-CZ"/>
              <a:t>Údolí Douro</a:t>
            </a:r>
          </a:p>
          <a:p>
            <a:pPr marL="457200" lvl="0" indent="-228600">
              <a:spcBef>
                <a:spcPts val="0"/>
              </a:spcBef>
            </a:pPr>
            <a:r>
              <a:rPr lang="cs-CZ"/>
              <a:t>Sexta Feira 13 - Montalegre</a:t>
            </a:r>
          </a:p>
          <a:p>
            <a:pPr marL="457200" lvl="0" indent="-228600" rtl="0">
              <a:spcBef>
                <a:spcPts val="0"/>
              </a:spcBef>
            </a:pPr>
            <a:r>
              <a:rPr lang="cs-CZ"/>
              <a:t>Azibo</a:t>
            </a:r>
          </a:p>
          <a:p>
            <a:pPr marL="457200" lvl="0" indent="-228600" rtl="0">
              <a:spcBef>
                <a:spcPts val="0"/>
              </a:spcBef>
            </a:pPr>
            <a:r>
              <a:rPr lang="cs-CZ"/>
              <a:t>Španělsko (Salamanca, Zamora, Leon, Madrid...)</a:t>
            </a:r>
          </a:p>
          <a:p>
            <a:pPr marL="457200" lvl="0" indent="-228600" rtl="0">
              <a:spcBef>
                <a:spcPts val="0"/>
              </a:spcBef>
            </a:pPr>
            <a:r>
              <a:rPr lang="cs-CZ"/>
              <a:t>Semana Académica</a:t>
            </a:r>
          </a:p>
          <a:p>
            <a:pPr marL="457200" lvl="0" indent="-228600" rtl="0">
              <a:spcBef>
                <a:spcPts val="0"/>
              </a:spcBef>
            </a:pPr>
            <a:r>
              <a:rPr lang="cs-CZ"/>
              <a:t>Receção ao Caoloiro</a:t>
            </a:r>
          </a:p>
        </p:txBody>
      </p:sp>
      <p:pic>
        <p:nvPicPr>
          <p:cNvPr id="135" name="Shape 135" descr="WP_20151204_12_44_55_Pro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08103" y="4727258"/>
            <a:ext cx="3612645" cy="20321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-CZ">
                <a:solidFill>
                  <a:srgbClr val="CC0000"/>
                </a:solidFill>
              </a:rPr>
              <a:t>Zkušenosti a doporučení</a:t>
            </a:r>
          </a:p>
        </p:txBody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cs-CZ"/>
              <a:t>Začít včas hledat bydlení - Mirandela</a:t>
            </a:r>
          </a:p>
          <a:p>
            <a:pPr marL="457200" lvl="0" indent="-228600" rtl="0">
              <a:spcBef>
                <a:spcPts val="0"/>
              </a:spcBef>
            </a:pPr>
            <a:r>
              <a:rPr lang="cs-CZ"/>
              <a:t>Teplé oblečení, spacák - v bytech většinou není centrální vytápění - platí extra pro Bragancu</a:t>
            </a:r>
          </a:p>
          <a:p>
            <a:pPr marL="457200" lvl="0" indent="-228600" rtl="0">
              <a:spcBef>
                <a:spcPts val="0"/>
              </a:spcBef>
            </a:pPr>
            <a:r>
              <a:rPr lang="cs-CZ"/>
              <a:t>CA Student Travellers - výlety a zájezdy po Portugalsku, Španělsku, Maroku,...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xfrm>
            <a:off x="1184125" y="257750"/>
            <a:ext cx="7400700" cy="54543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-CZ">
                <a:latin typeface="Arial"/>
                <a:ea typeface="Arial"/>
                <a:cs typeface="Arial"/>
                <a:sym typeface="Arial"/>
              </a:rPr>
              <a:t>Děkujeme za pozornost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cs-CZ" sz="4400" b="0" i="0" u="none" strike="noStrike" cap="non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Přijímací instituce</a:t>
            </a:r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Instituto Politécnico de Bragança</a:t>
            </a: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Bragança</a:t>
            </a: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Mirandela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Kontaktní osoba</a:t>
            </a: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Sylwia Solczak Melo (</a:t>
            </a:r>
            <a:r>
              <a:rPr lang="cs-CZ" sz="2400" b="0" i="0" u="sng" strike="noStrike" cap="none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sylwia@ipb.pt</a:t>
            </a:r>
            <a:r>
              <a:rPr lang="cs-CZ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Inês Barbedo (</a:t>
            </a:r>
            <a:r>
              <a:rPr lang="cs-CZ" sz="2400" b="0" i="0" u="sng" strike="noStrike" cap="none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inesb@ipb.pt</a:t>
            </a:r>
            <a:r>
              <a:rPr lang="cs-CZ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– Mirandela </a:t>
            </a: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7" name="Shape 77" descr="WP_20151009_15_35_38_Pro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10625" y="4733800"/>
            <a:ext cx="3417100" cy="1922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-CZ">
                <a:solidFill>
                  <a:srgbClr val="CC0000"/>
                </a:solidFill>
              </a:rPr>
              <a:t>Bragança</a:t>
            </a:r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cs-CZ"/>
              <a:t>Malé město (35 tis.), které Vás překvapí svými akcemi a nočním životem</a:t>
            </a:r>
          </a:p>
          <a:p>
            <a:pPr marL="457200" lvl="0" indent="-228600" rtl="0">
              <a:spcBef>
                <a:spcPts val="0"/>
              </a:spcBef>
            </a:pPr>
            <a:r>
              <a:rPr lang="cs-CZ"/>
              <a:t>Kvalitní univerzita - 7000 studentů, cca 500 zahraničních</a:t>
            </a:r>
          </a:p>
          <a:p>
            <a:pPr marL="457200" lvl="0" indent="-228600" rtl="0">
              <a:spcBef>
                <a:spcPts val="0"/>
              </a:spcBef>
            </a:pPr>
            <a:r>
              <a:rPr lang="cs-CZ"/>
              <a:t>Bary a kluby kam se podíváš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-CZ">
                <a:solidFill>
                  <a:srgbClr val="CC0000"/>
                </a:solidFill>
              </a:rPr>
              <a:t>Mirandela</a:t>
            </a:r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437600" y="2799875"/>
            <a:ext cx="7886700" cy="3936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cs-CZ"/>
              <a:t>Ještě menší město (24 tis.), kde ale zažijete tradiční Portugalsko</a:t>
            </a:r>
          </a:p>
          <a:p>
            <a:pPr marL="457200" lvl="0" indent="-228600" rtl="0">
              <a:spcBef>
                <a:spcPts val="0"/>
              </a:spcBef>
            </a:pPr>
            <a:r>
              <a:rPr lang="cs-CZ"/>
              <a:t>Fakulta komunikačních technologií, administrace a cestovního ruchu</a:t>
            </a:r>
          </a:p>
          <a:p>
            <a:pPr marL="457200" lvl="0" indent="-228600" rtl="0">
              <a:spcBef>
                <a:spcPts val="0"/>
              </a:spcBef>
            </a:pPr>
            <a:r>
              <a:rPr lang="cs-CZ"/>
              <a:t>Málo international studentů</a:t>
            </a:r>
          </a:p>
          <a:p>
            <a:pPr marL="457200" lvl="0" indent="-228600">
              <a:spcBef>
                <a:spcPts val="0"/>
              </a:spcBef>
            </a:pPr>
            <a:r>
              <a:rPr lang="cs-CZ"/>
              <a:t>Vhodné pro ty, kdo se chtějí dozvědět více o neturistickém Portugalsku; více přátel mezi místními</a:t>
            </a:r>
          </a:p>
        </p:txBody>
      </p:sp>
      <p:pic>
        <p:nvPicPr>
          <p:cNvPr id="90" name="Shape 90" descr="WP_20150906_17_09_11_Pro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14625" y="365125"/>
            <a:ext cx="4295097" cy="24159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cs-CZ" sz="4400" b="0" i="0" u="none" strike="noStrike" cap="non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Průběh studia</a:t>
            </a:r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28650" y="1825624"/>
            <a:ext cx="7886700" cy="4849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Výuka v portugalštině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Výběr předmětů dle vl. výběru, po schválení vyučujícího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 Erasmus studenty individuální výuka – semestrální projekty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Ukončení předmětů – odevzdání projektu, prezentace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 budovách školy Eduroam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Letos nově otevřená budova fakulty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cs-CZ" sz="4400" b="0" i="0" u="none" strike="noStrike" cap="non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Ubytování - Mirandela</a:t>
            </a:r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552225" y="1424450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Nemají koleje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 FB skupině nabídka pronájmu bytu (opakovaně pronajímaný Erasmus studentům) </a:t>
            </a: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Vlastní pokoj, 2 koupelny, obývák, vybavená</a:t>
            </a:r>
            <a:r>
              <a:rPr lang="cs-CZ"/>
              <a:t> </a:t>
            </a:r>
            <a:r>
              <a:rPr lang="cs-CZ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kuchyň, velká terasa, cca 15 min. od budovy školy</a:t>
            </a: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Bez internetu</a:t>
            </a: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100 Euro/měsíc + energie (10 – 60 Euro/měsíc)</a:t>
            </a:r>
          </a:p>
        </p:txBody>
      </p:sp>
      <p:pic>
        <p:nvPicPr>
          <p:cNvPr id="103" name="Shape 103" descr="WP_20150906_14_03_28_Pro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1649" y="4755524"/>
            <a:ext cx="3470304" cy="1952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Shape 104" descr="WP_20150906_13_54_54_Pro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37650" y="4755531"/>
            <a:ext cx="3470304" cy="19520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cs-CZ" sz="4400" b="0" i="0" u="none" strike="noStrike" cap="non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Ubytování</a:t>
            </a:r>
            <a:r>
              <a:rPr lang="cs-CZ">
                <a:solidFill>
                  <a:srgbClr val="CC0000"/>
                </a:solidFill>
              </a:rPr>
              <a:t> - Bragança</a:t>
            </a:r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Nemají koleje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/>
              <a:t>Společnost Riskivector</a:t>
            </a: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/>
              <a:t>Zajišťuje ubytování pro zahraniční studenty</a:t>
            </a: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/>
              <a:t>Komplet vybavené byty rozmístěné po celé Bragançe</a:t>
            </a: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/>
              <a:t>Fixní cena, samostatný 125, sdílený 85 Euro + doplatek za energie. Měsíční zúčtování.</a:t>
            </a: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/>
              <a:t>Internet na každém bytě v ceně</a:t>
            </a: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/>
              <a:t>Kit se základními věcmi za 50 Euro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cs-CZ" sz="4400" b="0" i="0" u="none" strike="noStrike" cap="non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Strav</a:t>
            </a:r>
            <a:r>
              <a:rPr lang="cs-CZ">
                <a:solidFill>
                  <a:srgbClr val="CC0000"/>
                </a:solidFill>
              </a:rPr>
              <a:t>ování</a:t>
            </a:r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Menza </a:t>
            </a: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2,30 Euro (Polévka, hl. jídlo, salát, dezert, pití)</a:t>
            </a: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Přímo vedle fakulty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Restaurace, bistra po celém městě (5-25 Euro)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Menší supermarket ve městě; Lidl, Pingo Doce cca 25 minut pěšky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cs-CZ" sz="4400" b="0" i="0" u="none" strike="noStrike" cap="non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Doprava</a:t>
            </a:r>
          </a:p>
        </p:txBody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 Mirandele a Bragan</a:t>
            </a:r>
            <a:r>
              <a:rPr lang="cs-CZ"/>
              <a:t>ç</a:t>
            </a:r>
            <a:r>
              <a:rPr lang="cs-CZ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 se dá všude dojít pěšky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Dobrá dostupnost větších měst (Přímé autobusy do Bragan</a:t>
            </a:r>
            <a:r>
              <a:rPr lang="cs-CZ"/>
              <a:t>ç</a:t>
            </a:r>
            <a:r>
              <a:rPr lang="cs-CZ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i, Porta, Lisabonu, Vila Real</a:t>
            </a:r>
            <a:r>
              <a:rPr lang="cs-CZ"/>
              <a:t>, Coimbry</a:t>
            </a:r>
            <a:r>
              <a:rPr lang="cs-CZ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…) </a:t>
            </a: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Mirandela – Porto cca 10 Euro (studentské)</a:t>
            </a: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/>
              <a:t>Braganca – Porto cca 12,50 Euro (studentské)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/>
              <a:t>V Bragançe možnost bezplatného zapůjčení elektrických kol přímo od města</a:t>
            </a:r>
          </a:p>
          <a:p>
            <a: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/>
              <a:t>Časový limit 2 hodiny</a:t>
            </a:r>
          </a:p>
          <a:p>
            <a: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/>
              <a:t>3 stanoviště různě po městě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460</Words>
  <Application>Microsoft Office PowerPoint</Application>
  <PresentationFormat>Předvádění na obrazovce (4:3)</PresentationFormat>
  <Paragraphs>73</Paragraphs>
  <Slides>13</Slides>
  <Notes>13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8" baseType="lpstr">
      <vt:lpstr>Roboto</vt:lpstr>
      <vt:lpstr>Calibri</vt:lpstr>
      <vt:lpstr>Roboto Slab</vt:lpstr>
      <vt:lpstr>Arial</vt:lpstr>
      <vt:lpstr>marina</vt:lpstr>
      <vt:lpstr>Instituto Politécnico de Bragança,  Portugalsko</vt:lpstr>
      <vt:lpstr>Přijímací instituce</vt:lpstr>
      <vt:lpstr>Bragança</vt:lpstr>
      <vt:lpstr>Mirandela</vt:lpstr>
      <vt:lpstr>Průběh studia</vt:lpstr>
      <vt:lpstr>Ubytování - Mirandela</vt:lpstr>
      <vt:lpstr>Ubytování - Bragança</vt:lpstr>
      <vt:lpstr>Stravování</vt:lpstr>
      <vt:lpstr>Doprava</vt:lpstr>
      <vt:lpstr>Finanční podpora</vt:lpstr>
      <vt:lpstr>Tipy na výlety a další aktivity</vt:lpstr>
      <vt:lpstr>Zkušenosti a doporučení</vt:lpstr>
      <vt:lpstr>Děkujeme za pozornost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Instituto Politécnico de Bragança,  Portugalsko</dc:title>
  <dc:creator>Hebková Monika</dc:creator>
  <cp:lastModifiedBy>Hebková Monika</cp:lastModifiedBy>
  <cp:revision>3</cp:revision>
  <dcterms:modified xsi:type="dcterms:W3CDTF">2016-11-01T13:17:50Z</dcterms:modified>
</cp:coreProperties>
</file>