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320" r:id="rId4"/>
    <p:sldId id="321" r:id="rId5"/>
    <p:sldId id="322" r:id="rId6"/>
    <p:sldId id="323" r:id="rId7"/>
    <p:sldId id="324" r:id="rId8"/>
    <p:sldId id="325" r:id="rId9"/>
    <p:sldId id="327" r:id="rId10"/>
    <p:sldId id="329" r:id="rId11"/>
    <p:sldId id="331" r:id="rId12"/>
    <p:sldId id="330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7A96-7DE2-43D8-8B83-8DA5AA910F0F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8E3A-3A0F-4C0E-98C2-8123CEA8EE2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efima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272" y="5199002"/>
            <a:ext cx="1811480" cy="60626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99592" y="1196752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Cambria" pitchFamily="18" charset="0"/>
              </a:rPr>
              <a:t>Dotazníkové šetření </a:t>
            </a:r>
          </a:p>
          <a:p>
            <a:pPr algn="ctr"/>
            <a:r>
              <a:rPr lang="cs-CZ" sz="4400" b="1" dirty="0">
                <a:latin typeface="Cambria" pitchFamily="18" charset="0"/>
              </a:rPr>
              <a:t>s</a:t>
            </a:r>
            <a:r>
              <a:rPr lang="cs-CZ" sz="4400" b="1" dirty="0" smtClean="0">
                <a:latin typeface="Cambria" pitchFamily="18" charset="0"/>
              </a:rPr>
              <a:t>tudentů předmětu ZMAT1</a:t>
            </a:r>
            <a:endParaRPr lang="cs-CZ" sz="4400" b="1" dirty="0">
              <a:latin typeface="Cambria" pitchFamily="18" charset="0"/>
            </a:endParaRPr>
          </a:p>
        </p:txBody>
      </p:sp>
      <p:pic>
        <p:nvPicPr>
          <p:cNvPr id="6" name="Obrázek 5" descr="logo%20ESF%20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0638" y="5157192"/>
            <a:ext cx="5123810" cy="9047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27584" y="404745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Cambria" pitchFamily="18" charset="0"/>
              </a:rPr>
              <a:t>Mgr. Jan Sedláček</a:t>
            </a:r>
            <a:endParaRPr lang="cs-CZ" sz="2400" b="1" dirty="0">
              <a:latin typeface="Cambr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60085" y="2924944"/>
            <a:ext cx="3512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Cambria" pitchFamily="18" charset="0"/>
              </a:rPr>
              <a:t>WORKSHOP 29. 5. 2013</a:t>
            </a:r>
            <a:endParaRPr lang="cs-CZ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59962"/>
              </p:ext>
            </p:extLst>
          </p:nvPr>
        </p:nvGraphicFramePr>
        <p:xfrm>
          <a:off x="683568" y="836712"/>
          <a:ext cx="7488832" cy="949452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Časový rozsah přednášek předmětu ZMAT1 byl podle mého názoru 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nedostatečný, bylo by vhodné časovou dotaci rozšířit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odpovídající rozsahu a obsahu učiva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časová dotace přednášek byla zbytečně velká, přednášky lze redukovat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3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999384"/>
              </p:ext>
            </p:extLst>
          </p:nvPr>
        </p:nvGraphicFramePr>
        <p:xfrm>
          <a:off x="683568" y="1988840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15,50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15,02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11,44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199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224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77,91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78,66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82,66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6,59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6,32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5,90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64502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2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4078"/>
              </p:ext>
            </p:extLst>
          </p:nvPr>
        </p:nvGraphicFramePr>
        <p:xfrm>
          <a:off x="683568" y="836712"/>
          <a:ext cx="7488832" cy="949452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Rozsah cvičení předmětu ZMAT1 byl podle mého názoru 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nedostatečný, bylo by vhodné časovou dotaci rozšířit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odpovídající rozsahu a obsahu učiva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časová dotace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cvičení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byla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zbytečně velká,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cvičení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lze redukovat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4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8719"/>
              </p:ext>
            </p:extLst>
          </p:nvPr>
        </p:nvGraphicFramePr>
        <p:xfrm>
          <a:off x="683568" y="1988840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45,74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46,64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38,38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53,10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52,17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60,89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1,16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1,19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0,74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645024"/>
            <a:ext cx="45847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8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21661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Na cvičení jsem se připravoval/la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průběžně, systematicky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nárazově, jen na některá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pouze před zápočtovými testy, ale intenzivně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intenzivně před opravným zápočtem a zkouškou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intenzivně před zkouškou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10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5028"/>
              </p:ext>
            </p:extLst>
          </p:nvPr>
        </p:nvGraphicFramePr>
        <p:xfrm>
          <a:off x="683568" y="2276872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57,37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55,73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54,61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34,50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37,94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37,27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8,14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6,32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8,12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6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68190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Příklady a jejich řešení byly pro mne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velmi náročné, některé jsem nebyl/la schopen vypočítat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náročné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řešitelné obvykle bez větších problémů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obvykle snadno řešitelné 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většinou velmi jednoduché, nečinily mně žádné obtíže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8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22064"/>
              </p:ext>
            </p:extLst>
          </p:nvPr>
        </p:nvGraphicFramePr>
        <p:xfrm>
          <a:off x="683568" y="2276872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75,58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79,45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78,60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18,58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18,08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1,98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3,32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8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35939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Pojmy a terminologie byly na pochopení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velmi náročné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náročné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srovnatelné s jinými předměty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méně náročné než v dalších předmětech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nenáročné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7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14506"/>
              </p:ext>
            </p:extLst>
          </p:nvPr>
        </p:nvGraphicFramePr>
        <p:xfrm>
          <a:off x="683568" y="2276872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78,68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83,79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78,60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18,99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13,44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19,56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2,33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2,77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1,85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4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88956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Skriptum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 oporu jsem využíval/la pravidelně, systematicky a důsledně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často, ale ne systematicky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občas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jen výjimečně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při studiu jsem tuto studijní oporu nepoužíval/la vůbec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11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71090"/>
              </p:ext>
            </p:extLst>
          </p:nvPr>
        </p:nvGraphicFramePr>
        <p:xfrm>
          <a:off x="683568" y="2276872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24,03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26,48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23,99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25,19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27,67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24,35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50,78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45,85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51,66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4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89731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Studijní materiály</a:t>
                      </a:r>
                      <a:r>
                        <a:rPr lang="pl-PL" sz="1400" baseline="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 z Olivy (BbLearn)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 oporu jsem využíval/la pravidelně, systematicky a důsledně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často, ale ne systematicky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občas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jen výjimečně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při studiu jsem tuto studijní oporu nepoužíval/la vůbec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12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48480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122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47,29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54,55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56,83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63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69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27,91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24,90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25,46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24,81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20,55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4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13990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Zdroje z Internetu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 oporu jsem využíval/la pravidelně, systematicky a důsledně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často, ale ne systematicky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občas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studijní oporu jsem využíval/la jen výjimečně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při studiu jsem tuto studijní oporu nepoužíval/la vůbec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16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40207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187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74,03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73,91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77,86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21,32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20,55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15,87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4,65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5,53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6,27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86104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7324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Při studiu by mi pomohlo přepracování skript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ano, v každém případě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nejsem schopen/schopna posoudit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29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39486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29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37,21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35,57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27,31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24,42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28,06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32,47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38,37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36,36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40,22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7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42060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Při studiu by mi pomohlo rozšíření studijních materiálů v Olivě (BbLearn)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ano, v každém případě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nejsem schopen/schopna posoudit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32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14515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165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52,71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60,08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60,89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29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17,83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11,46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29,46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28,46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21,40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7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20000" y="1080000"/>
            <a:ext cx="795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Cíl dotazníkového šetření: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Zmapovat </a:t>
            </a:r>
            <a:r>
              <a:rPr lang="cs-CZ" sz="2000" dirty="0">
                <a:latin typeface="Cambria" pitchFamily="18" charset="0"/>
              </a:rPr>
              <a:t>stav jednoho předmětu matematického zaměření. </a:t>
            </a:r>
            <a:r>
              <a:rPr lang="cs-CZ" sz="2000" dirty="0" smtClean="0">
                <a:latin typeface="Cambria" pitchFamily="18" charset="0"/>
              </a:rPr>
              <a:t> </a:t>
            </a:r>
          </a:p>
          <a:p>
            <a:r>
              <a:rPr lang="cs-CZ" sz="2000" dirty="0" smtClean="0">
                <a:latin typeface="Cambria" pitchFamily="18" charset="0"/>
              </a:rPr>
              <a:t>Byl vybrán předmět Základy matematiky 1 (ZMAT1 resp. ZMI1).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20000" y="2420888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Charakteristika předmětu ZMAT1 (ZMI1):</a:t>
            </a:r>
          </a:p>
          <a:p>
            <a:r>
              <a:rPr lang="cs-CZ" sz="2000" dirty="0" smtClean="0">
                <a:latin typeface="Cambria" pitchFamily="18" charset="0"/>
              </a:rPr>
              <a:t>Předmět ZMAT1 resp</a:t>
            </a:r>
            <a:r>
              <a:rPr lang="cs-CZ" sz="2000" dirty="0">
                <a:latin typeface="Cambria" pitchFamily="18" charset="0"/>
              </a:rPr>
              <a:t>. </a:t>
            </a:r>
            <a:r>
              <a:rPr lang="cs-CZ" sz="2000" dirty="0" smtClean="0">
                <a:latin typeface="Cambria" pitchFamily="18" charset="0"/>
              </a:rPr>
              <a:t>ZMI1 </a:t>
            </a:r>
            <a:r>
              <a:rPr lang="cs-CZ" sz="2000" dirty="0">
                <a:latin typeface="Cambria" pitchFamily="18" charset="0"/>
              </a:rPr>
              <a:t>je prvním z matematických předmětů, který podle vzorových studijních plánů absolvují posluchači studijních oborů informační management 3 (im3), informační management 5 (im5), finanční management (</a:t>
            </a:r>
            <a:r>
              <a:rPr lang="cs-CZ" sz="2000" dirty="0" err="1">
                <a:latin typeface="Cambria" pitchFamily="18" charset="0"/>
              </a:rPr>
              <a:t>fm</a:t>
            </a:r>
            <a:r>
              <a:rPr lang="cs-CZ" sz="2000" dirty="0">
                <a:latin typeface="Cambria" pitchFamily="18" charset="0"/>
              </a:rPr>
              <a:t>) a aplikovaná informatika (</a:t>
            </a:r>
            <a:r>
              <a:rPr lang="cs-CZ" sz="2000" dirty="0" err="1">
                <a:latin typeface="Cambria" pitchFamily="18" charset="0"/>
              </a:rPr>
              <a:t>ai</a:t>
            </a:r>
            <a:r>
              <a:rPr lang="cs-CZ" sz="2000" dirty="0">
                <a:latin typeface="Cambria" pitchFamily="18" charset="0"/>
              </a:rPr>
              <a:t>) v zimním semestru 1. ročníku. 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Je dotován pěti kredity, prezenční výuka probíhá v rozsahu 2 hodin přednášek a 2 hodin cvičení týdně.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38281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Jsem schopen/schopna samostatně studovat, mám správné studijní návyky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nedokážu zhodnotit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27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47603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146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53,10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57,71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54,24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20,93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20,55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22,14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25,97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21,74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23,62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134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9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42995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Využil/la bych služeb poradny zaměřené na pomoc při vysokoškolském studiu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ano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nedokážu zhodnotit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spíše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rozhodně ne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28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67806"/>
              </p:ext>
            </p:extLst>
          </p:nvPr>
        </p:nvGraphicFramePr>
        <p:xfrm>
          <a:off x="683568" y="2316856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80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67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72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31,01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26,48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26,57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44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50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54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17,05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19,76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19,93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134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136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145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51,94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53,75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53,51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1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1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93305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9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908720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Závěr</a:t>
            </a:r>
            <a:endParaRPr lang="cs-CZ" sz="2000" b="1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Dotazníkové šetření bylo podle našeho názoru přínosem pro řešení projektu REFIMAT, ale jeho výsledky a závěry budou využity při dalším zkvalitňování výuky na FIM UHK.</a:t>
            </a:r>
            <a:endParaRPr lang="cs-CZ" sz="20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20000" y="1080000"/>
            <a:ext cx="7956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Struktura otázek dotazníku: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T</a:t>
            </a:r>
            <a:r>
              <a:rPr lang="cs-CZ" sz="2000" dirty="0" smtClean="0">
                <a:latin typeface="Cambria" pitchFamily="18" charset="0"/>
              </a:rPr>
              <a:t>ři </a:t>
            </a:r>
            <a:r>
              <a:rPr lang="cs-CZ" sz="2000" dirty="0">
                <a:latin typeface="Cambria" pitchFamily="18" charset="0"/>
              </a:rPr>
              <a:t>základní okruhy otázek:</a:t>
            </a:r>
          </a:p>
          <a:p>
            <a:r>
              <a:rPr lang="cs-CZ" sz="2000" dirty="0">
                <a:latin typeface="Cambria" pitchFamily="18" charset="0"/>
              </a:rPr>
              <a:t>Jak studenti studují? </a:t>
            </a:r>
          </a:p>
          <a:p>
            <a:r>
              <a:rPr lang="cs-CZ" sz="2000" dirty="0">
                <a:latin typeface="Cambria" pitchFamily="18" charset="0"/>
              </a:rPr>
              <a:t>Co studentům činí potíže?</a:t>
            </a:r>
          </a:p>
          <a:p>
            <a:r>
              <a:rPr lang="cs-CZ" sz="2000" dirty="0">
                <a:latin typeface="Cambria" pitchFamily="18" charset="0"/>
              </a:rPr>
              <a:t>Co studentům může pomoci při studiu?</a:t>
            </a:r>
          </a:p>
          <a:p>
            <a:r>
              <a:rPr lang="cs-CZ" sz="2000" dirty="0">
                <a:latin typeface="Cambria" pitchFamily="18" charset="0"/>
              </a:rPr>
              <a:t>Tyto tři okruhy byly dále doplněny vybranými identifikačními otázkami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Dotazník obsahoval celkem 42 otázek.</a:t>
            </a:r>
            <a:endParaRPr lang="cs-CZ" sz="2000" dirty="0">
              <a:latin typeface="Cambr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20000" y="3394735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Organizace sběru dat:</a:t>
            </a:r>
          </a:p>
          <a:p>
            <a:r>
              <a:rPr lang="cs-CZ" sz="2000" dirty="0" smtClean="0">
                <a:latin typeface="Cambria" pitchFamily="18" charset="0"/>
              </a:rPr>
              <a:t>Byla </a:t>
            </a:r>
            <a:r>
              <a:rPr lang="cs-CZ" sz="2000" dirty="0">
                <a:latin typeface="Cambria" pitchFamily="18" charset="0"/>
              </a:rPr>
              <a:t>zvolena anonymní forma </a:t>
            </a:r>
            <a:r>
              <a:rPr lang="cs-CZ" sz="2000" dirty="0" smtClean="0">
                <a:latin typeface="Cambria" pitchFamily="18" charset="0"/>
              </a:rPr>
              <a:t>dotazníku.</a:t>
            </a:r>
          </a:p>
          <a:p>
            <a:r>
              <a:rPr lang="cs-CZ" sz="2000" dirty="0" smtClean="0">
                <a:latin typeface="Cambria" pitchFamily="18" charset="0"/>
              </a:rPr>
              <a:t>Pro </a:t>
            </a:r>
            <a:r>
              <a:rPr lang="cs-CZ" sz="2000" dirty="0">
                <a:latin typeface="Cambria" pitchFamily="18" charset="0"/>
              </a:rPr>
              <a:t>sběr dat a jejich základní vyhodnocení bylo využito hlasovací zařízení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PRS a software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Response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Sběr </a:t>
            </a:r>
            <a:r>
              <a:rPr lang="cs-CZ" sz="2000" dirty="0">
                <a:latin typeface="Cambria" pitchFamily="18" charset="0"/>
              </a:rPr>
              <a:t>dat proběhl </a:t>
            </a:r>
            <a:r>
              <a:rPr lang="cs-CZ" sz="2000" dirty="0" smtClean="0">
                <a:latin typeface="Cambria" pitchFamily="18" charset="0"/>
              </a:rPr>
              <a:t>v letech 2011, 2012 a 2013 vždy </a:t>
            </a:r>
            <a:r>
              <a:rPr lang="cs-CZ" sz="2000" dirty="0">
                <a:latin typeface="Cambria" pitchFamily="18" charset="0"/>
              </a:rPr>
              <a:t>ve třetím a čtvrtém týdnu letního semestru ve cvičeních předmětu ZMAT2 resp. ZMI2. </a:t>
            </a:r>
            <a:endParaRPr lang="cs-CZ" sz="20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20000" y="1080000"/>
            <a:ext cx="7956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mbria" pitchFamily="18" charset="0"/>
              </a:rPr>
              <a:t>Informace o struktuře dotazníku:</a:t>
            </a:r>
          </a:p>
          <a:p>
            <a:r>
              <a:rPr lang="cs-CZ" sz="2000" dirty="0">
                <a:latin typeface="Cambria" pitchFamily="18" charset="0"/>
              </a:rPr>
              <a:t>Byly stanoveny tři základní okruhy </a:t>
            </a:r>
            <a:r>
              <a:rPr lang="cs-CZ" sz="2000" dirty="0" smtClean="0">
                <a:latin typeface="Cambria" pitchFamily="18" charset="0"/>
              </a:rPr>
              <a:t>otázek:</a:t>
            </a:r>
          </a:p>
          <a:p>
            <a:r>
              <a:rPr lang="cs-CZ" sz="2000" dirty="0" smtClean="0">
                <a:latin typeface="Cambria" pitchFamily="18" charset="0"/>
              </a:rPr>
              <a:t>Jak </a:t>
            </a:r>
            <a:r>
              <a:rPr lang="cs-CZ" sz="2000" dirty="0">
                <a:latin typeface="Cambria" pitchFamily="18" charset="0"/>
              </a:rPr>
              <a:t>studenti studují? </a:t>
            </a:r>
          </a:p>
          <a:p>
            <a:r>
              <a:rPr lang="cs-CZ" sz="2000" dirty="0" smtClean="0">
                <a:latin typeface="Cambria" pitchFamily="18" charset="0"/>
              </a:rPr>
              <a:t>Co </a:t>
            </a:r>
            <a:r>
              <a:rPr lang="cs-CZ" sz="2000" dirty="0">
                <a:latin typeface="Cambria" pitchFamily="18" charset="0"/>
              </a:rPr>
              <a:t>studentům činí potíže?</a:t>
            </a:r>
          </a:p>
          <a:p>
            <a:r>
              <a:rPr lang="cs-CZ" sz="2000" dirty="0">
                <a:latin typeface="Cambria" pitchFamily="18" charset="0"/>
              </a:rPr>
              <a:t>Co studentům může pomoci při studiu?</a:t>
            </a:r>
          </a:p>
          <a:p>
            <a:r>
              <a:rPr lang="cs-CZ" sz="2000" dirty="0">
                <a:latin typeface="Cambria" pitchFamily="18" charset="0"/>
              </a:rPr>
              <a:t>Tyto tři okruhy byly dále doplněny vybranými identifikačními otázkami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Dotazník obsahoval celkem 42 otázek.</a:t>
            </a:r>
            <a:endParaRPr lang="cs-CZ" sz="2000" dirty="0">
              <a:latin typeface="Cambr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20000" y="3486487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Organizace sběru dat:</a:t>
            </a:r>
          </a:p>
          <a:p>
            <a:r>
              <a:rPr lang="cs-CZ" sz="2000" dirty="0" smtClean="0">
                <a:latin typeface="Cambria" pitchFamily="18" charset="0"/>
              </a:rPr>
              <a:t>Byla </a:t>
            </a:r>
            <a:r>
              <a:rPr lang="cs-CZ" sz="2000" dirty="0">
                <a:latin typeface="Cambria" pitchFamily="18" charset="0"/>
              </a:rPr>
              <a:t>zvolena anonymní forma </a:t>
            </a:r>
            <a:r>
              <a:rPr lang="cs-CZ" sz="2000" dirty="0" smtClean="0">
                <a:latin typeface="Cambria" pitchFamily="18" charset="0"/>
              </a:rPr>
              <a:t>dotazníku.</a:t>
            </a:r>
          </a:p>
          <a:p>
            <a:r>
              <a:rPr lang="cs-CZ" sz="2000" dirty="0" smtClean="0">
                <a:latin typeface="Cambria" pitchFamily="18" charset="0"/>
              </a:rPr>
              <a:t>Pro </a:t>
            </a:r>
            <a:r>
              <a:rPr lang="cs-CZ" sz="2000" dirty="0">
                <a:latin typeface="Cambria" pitchFamily="18" charset="0"/>
              </a:rPr>
              <a:t>sběr dat a jejich základní vyhodnocení bylo využito hlasovací zařízení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PRS a software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Response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Sběr </a:t>
            </a:r>
            <a:r>
              <a:rPr lang="cs-CZ" sz="2000" dirty="0">
                <a:latin typeface="Cambria" pitchFamily="18" charset="0"/>
              </a:rPr>
              <a:t>dat proběhl </a:t>
            </a:r>
            <a:r>
              <a:rPr lang="cs-CZ" sz="2000" dirty="0" smtClean="0">
                <a:latin typeface="Cambria" pitchFamily="18" charset="0"/>
              </a:rPr>
              <a:t>v letech 2011, 2012 a 2013 vždy </a:t>
            </a:r>
            <a:r>
              <a:rPr lang="cs-CZ" sz="2000" dirty="0">
                <a:latin typeface="Cambria" pitchFamily="18" charset="0"/>
              </a:rPr>
              <a:t>ve třetím a čtvrtém týdnu letního semestru ve cvičeních předmětu ZMAT2 resp. ZMI2. </a:t>
            </a:r>
            <a:endParaRPr lang="cs-CZ" sz="20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20000" y="1080000"/>
            <a:ext cx="7956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mbria" pitchFamily="18" charset="0"/>
              </a:rPr>
              <a:t>Informace o studentech předmětu ZMAT1 (ZMI1):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20000" y="3501008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ambria" pitchFamily="18" charset="0"/>
              </a:rPr>
              <a:t>Dotazníkového šetření se v roce 2011 zúčastnilo celkem 258 respondentů ze 448 za-psaných studentů, což je 57,59 %. </a:t>
            </a:r>
            <a:endParaRPr lang="cs-CZ" sz="20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V roce 2012 byla získána data od 253 respondentů ze 420 zapsaných studentů, což je 60,24 %. </a:t>
            </a:r>
            <a:endParaRPr lang="cs-CZ" sz="20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V roce 2013 dotazníkové šetření absolvovalo 271 respondentů z 514 zapsaných studentů, což je 52,72 %.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02169"/>
              </p:ext>
            </p:extLst>
          </p:nvPr>
        </p:nvGraphicFramePr>
        <p:xfrm>
          <a:off x="1403645" y="1700808"/>
          <a:ext cx="5904659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080123"/>
                <a:gridCol w="792088"/>
                <a:gridCol w="720080"/>
                <a:gridCol w="648072"/>
                <a:gridCol w="936104"/>
                <a:gridCol w="936104"/>
                <a:gridCol w="792088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800" dirty="0">
                        <a:effectLst/>
                        <a:latin typeface="Cambria" pitchFamily="18" charset="0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Zapsáno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448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420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514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Uspělo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195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43,53 %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36,19 %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38,52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Neuspělo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268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316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56,47 %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63,81 %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61,48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5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20000" y="1080000"/>
            <a:ext cx="7956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mbria" pitchFamily="18" charset="0"/>
              </a:rPr>
              <a:t>Informace o studentech předmětu ZMAT1 (ZMI1):</a:t>
            </a:r>
          </a:p>
          <a:p>
            <a:r>
              <a:rPr lang="cs-CZ" sz="2000" dirty="0" smtClean="0">
                <a:latin typeface="Cambria" pitchFamily="18" charset="0"/>
              </a:rPr>
              <a:t>Co </a:t>
            </a:r>
            <a:r>
              <a:rPr lang="cs-CZ" sz="2000" dirty="0">
                <a:latin typeface="Cambria" pitchFamily="18" charset="0"/>
              </a:rPr>
              <a:t>studentům činí potíže?</a:t>
            </a:r>
          </a:p>
          <a:p>
            <a:r>
              <a:rPr lang="cs-CZ" sz="2000" dirty="0">
                <a:latin typeface="Cambria" pitchFamily="18" charset="0"/>
              </a:rPr>
              <a:t>Co studentům může pomoci při studiu?</a:t>
            </a:r>
          </a:p>
          <a:p>
            <a:r>
              <a:rPr lang="cs-CZ" sz="2000" dirty="0">
                <a:latin typeface="Cambria" pitchFamily="18" charset="0"/>
              </a:rPr>
              <a:t>Tyto tři okruhy byly dále doplněny vybranými identifikačními otázkami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Dotazník obsahoval celkem 42 otázek.</a:t>
            </a:r>
            <a:endParaRPr lang="cs-CZ" sz="2000" dirty="0">
              <a:latin typeface="Cambr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20000" y="4134559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Organizace sběru dat:</a:t>
            </a:r>
          </a:p>
          <a:p>
            <a:r>
              <a:rPr lang="cs-CZ" sz="2000" dirty="0" smtClean="0">
                <a:latin typeface="Cambria" pitchFamily="18" charset="0"/>
              </a:rPr>
              <a:t>Byla </a:t>
            </a:r>
            <a:r>
              <a:rPr lang="cs-CZ" sz="2000" dirty="0">
                <a:latin typeface="Cambria" pitchFamily="18" charset="0"/>
              </a:rPr>
              <a:t>zvolena anonymní forma </a:t>
            </a:r>
            <a:r>
              <a:rPr lang="cs-CZ" sz="2000" dirty="0" smtClean="0">
                <a:latin typeface="Cambria" pitchFamily="18" charset="0"/>
              </a:rPr>
              <a:t>dotazníku.</a:t>
            </a:r>
          </a:p>
          <a:p>
            <a:r>
              <a:rPr lang="cs-CZ" sz="2000" dirty="0" smtClean="0">
                <a:latin typeface="Cambria" pitchFamily="18" charset="0"/>
              </a:rPr>
              <a:t>Pro </a:t>
            </a:r>
            <a:r>
              <a:rPr lang="cs-CZ" sz="2000" dirty="0">
                <a:latin typeface="Cambria" pitchFamily="18" charset="0"/>
              </a:rPr>
              <a:t>sběr dat a jejich základní vyhodnocení bylo využito hlasovací zařízení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PRS a software </a:t>
            </a:r>
            <a:r>
              <a:rPr lang="cs-CZ" sz="2000" dirty="0" err="1">
                <a:latin typeface="Cambria" pitchFamily="18" charset="0"/>
              </a:rPr>
              <a:t>Interwrite</a:t>
            </a:r>
            <a:r>
              <a:rPr lang="cs-CZ" sz="2000" dirty="0">
                <a:latin typeface="Cambria" pitchFamily="18" charset="0"/>
              </a:rPr>
              <a:t> Response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r>
              <a:rPr lang="cs-CZ" sz="2000" dirty="0" smtClean="0">
                <a:latin typeface="Cambria" pitchFamily="18" charset="0"/>
              </a:rPr>
              <a:t>Sběr </a:t>
            </a:r>
            <a:r>
              <a:rPr lang="cs-CZ" sz="2000" dirty="0">
                <a:latin typeface="Cambria" pitchFamily="18" charset="0"/>
              </a:rPr>
              <a:t>dat proběhl </a:t>
            </a:r>
            <a:r>
              <a:rPr lang="cs-CZ" sz="2000" dirty="0" smtClean="0">
                <a:latin typeface="Cambria" pitchFamily="18" charset="0"/>
              </a:rPr>
              <a:t>v letech 2011, 2012 a 2013 vždy </a:t>
            </a:r>
            <a:r>
              <a:rPr lang="cs-CZ" sz="2000" dirty="0">
                <a:latin typeface="Cambria" pitchFamily="18" charset="0"/>
              </a:rPr>
              <a:t>ve třetím a čtvrtém týdnu letního semestru ve cvičeních předmětu ZMAT2 resp. ZMI2. </a:t>
            </a:r>
            <a:endParaRPr lang="cs-CZ" sz="2000" dirty="0" smtClean="0">
              <a:latin typeface="Cambria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30757"/>
              </p:ext>
            </p:extLst>
          </p:nvPr>
        </p:nvGraphicFramePr>
        <p:xfrm>
          <a:off x="1403645" y="2852936"/>
          <a:ext cx="5904659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080123"/>
                <a:gridCol w="792088"/>
                <a:gridCol w="720080"/>
                <a:gridCol w="648072"/>
                <a:gridCol w="936104"/>
                <a:gridCol w="936104"/>
                <a:gridCol w="792088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800" dirty="0">
                        <a:effectLst/>
                        <a:latin typeface="Cambria" pitchFamily="18" charset="0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Zapsáno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448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420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514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Uspělo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195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152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198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43,53 %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36,19 %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38,52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Neuspělo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268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316</a:t>
                      </a:r>
                      <a:endParaRPr lang="cs-CZ" sz="18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56,47 %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63,81 %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61,48</a:t>
                      </a:r>
                      <a:endParaRPr lang="cs-CZ" sz="18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90872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Vyhodnocení dotazníků</a:t>
            </a:r>
            <a:endParaRPr lang="cs-CZ" sz="2000" b="1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Zpracování dotazníkových šetření byla zveřejněna v </a:t>
            </a:r>
            <a:r>
              <a:rPr lang="cs-CZ" sz="2000" dirty="0" smtClean="0">
                <a:latin typeface="Cambria" pitchFamily="18" charset="0"/>
              </a:rPr>
              <a:t>publikacích: </a:t>
            </a:r>
            <a:r>
              <a:rPr lang="cs-CZ" sz="2000" dirty="0">
                <a:latin typeface="Cambria" pitchFamily="18" charset="0"/>
              </a:rPr>
              <a:t>„Dotazníkové šetření studentů předmětu ZMAT1 v akademickém roce 2010/2011</a:t>
            </a:r>
            <a:r>
              <a:rPr lang="cs-CZ" sz="2000" dirty="0" smtClean="0">
                <a:latin typeface="Cambria" pitchFamily="18" charset="0"/>
              </a:rPr>
              <a:t>“,</a:t>
            </a:r>
          </a:p>
          <a:p>
            <a:r>
              <a:rPr lang="cs-CZ" sz="2000" dirty="0" smtClean="0">
                <a:latin typeface="Cambria" pitchFamily="18" charset="0"/>
              </a:rPr>
              <a:t>„</a:t>
            </a:r>
            <a:r>
              <a:rPr lang="cs-CZ" sz="2000" dirty="0">
                <a:latin typeface="Cambria" pitchFamily="18" charset="0"/>
              </a:rPr>
              <a:t>Dotazníkové šetření studentů předmětu ZMAT1 v akademickém roce 2011/2012</a:t>
            </a:r>
            <a:r>
              <a:rPr lang="cs-CZ" sz="2000" dirty="0" smtClean="0">
                <a:latin typeface="Cambria" pitchFamily="18" charset="0"/>
              </a:rPr>
              <a:t>“,</a:t>
            </a:r>
          </a:p>
          <a:p>
            <a:r>
              <a:rPr lang="cs-CZ" sz="2000" dirty="0" smtClean="0">
                <a:latin typeface="Cambria" pitchFamily="18" charset="0"/>
              </a:rPr>
              <a:t>Dotazníkové </a:t>
            </a:r>
            <a:r>
              <a:rPr lang="cs-CZ" sz="2000" dirty="0">
                <a:latin typeface="Cambria" pitchFamily="18" charset="0"/>
              </a:rPr>
              <a:t>šetření studentů předmětů ZMAT1 a ZMI1 v akademickém roce 2012/2013“. 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Publikace </a:t>
            </a:r>
            <a:r>
              <a:rPr lang="cs-CZ" sz="2000" dirty="0">
                <a:latin typeface="Cambria" pitchFamily="18" charset="0"/>
              </a:rPr>
              <a:t>jsou k dispozici v tištěném tvaru a dále jsou dostupné </a:t>
            </a:r>
            <a:r>
              <a:rPr lang="cs-CZ" sz="2000" dirty="0" smtClean="0">
                <a:latin typeface="Cambria" pitchFamily="18" charset="0"/>
              </a:rPr>
              <a:t>             v </a:t>
            </a:r>
            <a:r>
              <a:rPr lang="cs-CZ" sz="2000" dirty="0">
                <a:latin typeface="Cambria" pitchFamily="18" charset="0"/>
              </a:rPr>
              <a:t>elektronické formě v dokumentaci projektu REFIMAT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Vždy bylo provedeno základní vyhodnocení jednotlivých otázek dotazníku, dále bylo zpracováno hodnocení v závislosti na úspěšnosti studentů, hodnocení v závislosti na studijním oboru. 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V </a:t>
            </a:r>
            <a:r>
              <a:rPr lang="cs-CZ" sz="2000" dirty="0">
                <a:latin typeface="Cambria" pitchFamily="18" charset="0"/>
              </a:rPr>
              <a:t>letech 2012 a 2013 pak bylo provedeno porovnání výsledků </a:t>
            </a:r>
            <a:r>
              <a:rPr lang="cs-CZ" sz="2000" dirty="0" smtClean="0">
                <a:latin typeface="Cambria" pitchFamily="18" charset="0"/>
              </a:rPr>
              <a:t>                 s </a:t>
            </a:r>
            <a:r>
              <a:rPr lang="cs-CZ" sz="2000" dirty="0">
                <a:latin typeface="Cambria" pitchFamily="18" charset="0"/>
              </a:rPr>
              <a:t>předcházejícími běhy dotazníkového šetření.</a:t>
            </a:r>
          </a:p>
        </p:txBody>
      </p:sp>
    </p:spTree>
    <p:extLst>
      <p:ext uri="{BB962C8B-B14F-4D97-AF65-F5344CB8AC3E}">
        <p14:creationId xmlns:p14="http://schemas.microsoft.com/office/powerpoint/2010/main" val="10963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908720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Vyhodnocení dotazníků</a:t>
            </a:r>
            <a:endParaRPr lang="cs-CZ" sz="2000" b="1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Podrobná analýza výsledků je uvedena v hodnocení dotazníkových šetření v letech 2011, 2012 a 2013. 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Vybrané </a:t>
            </a:r>
            <a:r>
              <a:rPr lang="cs-CZ" sz="2000" dirty="0">
                <a:latin typeface="Cambria" pitchFamily="18" charset="0"/>
              </a:rPr>
              <a:t>výsledky a závěry byly využity v organizaci výuky, ale také při realizaci aktivit v rámci projektu REFIMAT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endParaRPr lang="cs-CZ" sz="2000" dirty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V průběhu </a:t>
            </a:r>
            <a:r>
              <a:rPr lang="cs-CZ" sz="2000" dirty="0">
                <a:latin typeface="Cambria" pitchFamily="18" charset="0"/>
              </a:rPr>
              <a:t>let 2011 až 2013 nedošlo k výrazným posunům a změnám při hodnocení odpovědí studentů na jednotlivé otázky</a:t>
            </a:r>
            <a:r>
              <a:rPr lang="cs-CZ" sz="2000" dirty="0" smtClean="0">
                <a:latin typeface="Cambria" pitchFamily="18" charset="0"/>
              </a:rPr>
              <a:t>.</a:t>
            </a:r>
          </a:p>
          <a:p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U některých otázek však lze předpokládat v dalších letech postupné posuny v hodnocení studentů.</a:t>
            </a:r>
          </a:p>
        </p:txBody>
      </p:sp>
    </p:spTree>
    <p:extLst>
      <p:ext uri="{BB962C8B-B14F-4D97-AF65-F5344CB8AC3E}">
        <p14:creationId xmlns:p14="http://schemas.microsoft.com/office/powerpoint/2010/main" val="38870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07167"/>
              </p:ext>
            </p:extLst>
          </p:nvPr>
        </p:nvGraphicFramePr>
        <p:xfrm>
          <a:off x="683568" y="836712"/>
          <a:ext cx="748883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778888"/>
                <a:gridCol w="6709944"/>
              </a:tblGrid>
              <a:tr h="1803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Studium předmětu ZMAT1 bylo pro mne v porovnání s ostatními předměty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1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velmi náročné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2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náročnější než u většiny povinných předmětů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</a:rPr>
                        <a:t>3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srovnatelné s dalšími povinnými předměty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méně náročné než u většiny povinných předmětů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mbria" pitchFamily="18" charset="0"/>
                          <a:ea typeface="Batang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snadné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47667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ambria" pitchFamily="18" charset="0"/>
              </a:rPr>
              <a:t>Otázka 1</a:t>
            </a:r>
            <a:endParaRPr lang="cs-CZ" sz="1400" b="1" dirty="0">
              <a:latin typeface="Cambria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95759"/>
              </p:ext>
            </p:extLst>
          </p:nvPr>
        </p:nvGraphicFramePr>
        <p:xfrm>
          <a:off x="683568" y="2276872"/>
          <a:ext cx="7525623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136811"/>
                <a:gridCol w="1064802"/>
                <a:gridCol w="1064802"/>
                <a:gridCol w="1064802"/>
                <a:gridCol w="1064802"/>
                <a:gridCol w="1064802"/>
                <a:gridCol w="1064802"/>
              </a:tblGrid>
              <a:tr h="2124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OT 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Počet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Procenta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1+2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227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230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235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87,98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90,91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86,72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24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29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9,30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7,11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10,70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4+5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5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7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2,72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1,98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2,58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Celkem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258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253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271</a:t>
                      </a:r>
                      <a:endParaRPr lang="cs-CZ" sz="140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mbria" pitchFamily="18" charset="0"/>
                          <a:ea typeface="Times New Roman"/>
                          <a:cs typeface="Calibri"/>
                        </a:rPr>
                        <a:t>100,00</a:t>
                      </a:r>
                      <a:endParaRPr lang="cs-CZ" sz="140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7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1699</Words>
  <Application>Microsoft Office PowerPoint</Application>
  <PresentationFormat>Předvádění na obrazovce (4:3)</PresentationFormat>
  <Paragraphs>747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sedlaja1</dc:creator>
  <cp:lastModifiedBy>PC</cp:lastModifiedBy>
  <cp:revision>131</cp:revision>
  <dcterms:created xsi:type="dcterms:W3CDTF">2011-03-03T08:02:29Z</dcterms:created>
  <dcterms:modified xsi:type="dcterms:W3CDTF">2013-11-28T14:15:41Z</dcterms:modified>
</cp:coreProperties>
</file>