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_projekty\ESF_ReFiMat\VSTUPNITESTHaviger\VstupniTest_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kyDrive\_projekty\ESF_ReFiMat\VSTUPNITESTHaviger\VstupniTest_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List1!$D$11:$D$31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List1!$E$11:$E$31</c:f>
              <c:numCache>
                <c:formatCode>General</c:formatCode>
                <c:ptCount val="21"/>
                <c:pt idx="0">
                  <c:v>36</c:v>
                </c:pt>
                <c:pt idx="1">
                  <c:v>38</c:v>
                </c:pt>
                <c:pt idx="2">
                  <c:v>47</c:v>
                </c:pt>
                <c:pt idx="3">
                  <c:v>66</c:v>
                </c:pt>
                <c:pt idx="4">
                  <c:v>63</c:v>
                </c:pt>
                <c:pt idx="5">
                  <c:v>44</c:v>
                </c:pt>
                <c:pt idx="6">
                  <c:v>41</c:v>
                </c:pt>
                <c:pt idx="7">
                  <c:v>46</c:v>
                </c:pt>
                <c:pt idx="8">
                  <c:v>23</c:v>
                </c:pt>
                <c:pt idx="9">
                  <c:v>24</c:v>
                </c:pt>
                <c:pt idx="10">
                  <c:v>12</c:v>
                </c:pt>
                <c:pt idx="11">
                  <c:v>13</c:v>
                </c:pt>
                <c:pt idx="12">
                  <c:v>8</c:v>
                </c:pt>
                <c:pt idx="13">
                  <c:v>4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4780672"/>
        <c:axId val="74782208"/>
      </c:barChart>
      <c:catAx>
        <c:axId val="747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782208"/>
        <c:crosses val="autoZero"/>
        <c:auto val="1"/>
        <c:lblAlgn val="ctr"/>
        <c:lblOffset val="100"/>
        <c:noMultiLvlLbl val="0"/>
      </c:catAx>
      <c:valAx>
        <c:axId val="7478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78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1"/>
            <c:spPr>
              <a:solidFill>
                <a:srgbClr val="7030A0"/>
              </a:solidFill>
            </c:spPr>
          </c:dPt>
          <c:dPt>
            <c:idx val="1"/>
            <c:invertIfNegative val="0"/>
            <c:bubble3D val="1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1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1"/>
            <c:spPr>
              <a:solidFill>
                <a:srgbClr val="00B0F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List1!$D$2:$D$6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</c:numCache>
            </c:numRef>
          </c:cat>
          <c:val>
            <c:numRef>
              <c:f>List1!$F$2:$F$6</c:f>
              <c:numCache>
                <c:formatCode>#,#00%</c:formatCode>
                <c:ptCount val="5"/>
                <c:pt idx="0">
                  <c:v>0.51652892561983466</c:v>
                </c:pt>
                <c:pt idx="1">
                  <c:v>0.31818181818181823</c:v>
                </c:pt>
                <c:pt idx="2">
                  <c:v>0.11776859504132232</c:v>
                </c:pt>
                <c:pt idx="3">
                  <c:v>3.5123966942148761E-2</c:v>
                </c:pt>
                <c:pt idx="4">
                  <c:v>1.2396694214876033E-2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4832512"/>
        <c:axId val="74834304"/>
      </c:barChart>
      <c:catAx>
        <c:axId val="748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834304"/>
        <c:crosses val="autoZero"/>
        <c:auto val="1"/>
        <c:lblAlgn val="ctr"/>
        <c:lblOffset val="100"/>
        <c:noMultiLvlLbl val="0"/>
      </c:catAx>
      <c:valAx>
        <c:axId val="74834304"/>
        <c:scaling>
          <c:orientation val="minMax"/>
        </c:scaling>
        <c:delete val="0"/>
        <c:axPos val="l"/>
        <c:numFmt formatCode="#,#00%" sourceLinked="1"/>
        <c:majorTickMark val="out"/>
        <c:minorTickMark val="none"/>
        <c:tickLblPos val="nextTo"/>
        <c:crossAx val="74832512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E55594-0264-4AE4-85B0-412F9174144E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E6E58-79B7-4F94-8533-4D9CBD50E8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2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938F1-4EA8-4949-BB96-B0CFA3E6A5A5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F91D3-06B2-407F-8667-96B2DFF3B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4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D99012-EAE7-4665-B0C7-0BF705E810D5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A72-E942-4150-9BE9-BC48C5196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8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21CC4C-7BDC-4C94-8397-8DF661A2C151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1F4FE-5FFB-4897-98D6-F38EB05BF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8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97110C-7531-4DE4-BBCC-3EE4816BB24F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32FAC-F546-45B3-9DE9-A77709230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1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EB23DD-EB2A-46AF-BA3B-47D3A422A9B7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8B2B-DF4E-49AC-A30E-516B563D4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DF0A86-F884-4253-9F16-C805601451F3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FE67-9E1F-4268-B114-02B45DFDCD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1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6B7CE-0BB4-4773-A770-005D6A939705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46F54-2F16-4FCB-8BC1-1BBFA131D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916A94-5AA7-4F09-AF25-871B06537C55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50A9-8751-4BFC-8084-16FBC8ABF1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BDEE2B-716C-427F-BBC9-A37D4C4B61E6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E687-5758-41F4-AA05-2C4032052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4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A1FB6-35DB-4CDF-BF26-58F1D2BE5D95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F9704-F122-46D6-9993-96C87C903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0EC5C22-2533-426C-8933-1ABC2636CB26}" type="datetime1">
              <a:rPr lang="en-US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C23892E-9126-49B3-82B5-0F4CC9EFA0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38163" y="2986088"/>
            <a:ext cx="5715000" cy="1117600"/>
          </a:xfrm>
        </p:spPr>
        <p:txBody>
          <a:bodyPr lIns="0" tIns="0" rIns="0" bIns="0" anchor="b"/>
          <a:lstStyle/>
          <a:p>
            <a:pPr algn="r"/>
            <a:r>
              <a:rPr lang="cs-CZ" sz="4000" b="1" dirty="0"/>
              <a:t>Analýza vstupních znalostí z matematiky</a:t>
            </a:r>
            <a:endParaRPr lang="en-US" sz="4200" b="1" dirty="0" smtClean="0">
              <a:latin typeface="Comenia Sans" charset="0"/>
            </a:endParaRPr>
          </a:p>
        </p:txBody>
      </p:sp>
      <p:pic>
        <p:nvPicPr>
          <p:cNvPr id="4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466303"/>
            <a:ext cx="4466492" cy="1113938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Test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pic>
        <p:nvPicPr>
          <p:cNvPr id="6" name="Obrázek 5" descr="C:\SkyDrive\_projekty\ESF_ReFiMat\VSTUPNITESTHaviger\UkazkaTestu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15" y="1115367"/>
            <a:ext cx="4260919" cy="5742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Výsledky (N=484)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931842"/>
              </p:ext>
            </p:extLst>
          </p:nvPr>
        </p:nvGraphicFramePr>
        <p:xfrm>
          <a:off x="693336" y="1205802"/>
          <a:ext cx="7918101" cy="5054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58573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Vybrané statistiky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4592097"/>
            <a:ext cx="7362825" cy="1791240"/>
          </a:xfrm>
        </p:spPr>
        <p:txBody>
          <a:bodyPr lIns="0" tIns="0" rIns="0" bIns="0">
            <a:no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Průměr </a:t>
            </a:r>
            <a:r>
              <a:rPr lang="cs-CZ" sz="2800" dirty="0"/>
              <a:t>= 5,13; medián = 4; modus = 3</a:t>
            </a:r>
          </a:p>
          <a:p>
            <a:r>
              <a:rPr lang="cs-CZ" sz="2800" dirty="0" err="1"/>
              <a:t>Kvartily</a:t>
            </a:r>
            <a:r>
              <a:rPr lang="cs-CZ" sz="2800" dirty="0"/>
              <a:t>: 0; 2,75; 4; 7; 20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000977075"/>
              </p:ext>
            </p:extLst>
          </p:nvPr>
        </p:nvGraphicFramePr>
        <p:xfrm>
          <a:off x="1185705" y="1457011"/>
          <a:ext cx="7613791" cy="330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Závěr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3154"/>
          </a:xfrm>
        </p:spPr>
        <p:txBody>
          <a:bodyPr/>
          <a:lstStyle/>
          <a:p>
            <a:r>
              <a:rPr lang="cs-CZ" dirty="0" smtClean="0"/>
              <a:t>Na základě výsledků byly studentům doporučeny další vzdělávací aktivity </a:t>
            </a:r>
          </a:p>
          <a:p>
            <a:r>
              <a:rPr lang="cs-CZ" dirty="0" smtClean="0"/>
              <a:t>Byl nabídnut kurz Úvod do matematiky pořádaný v rámci IDV.</a:t>
            </a:r>
          </a:p>
          <a:p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496448"/>
            <a:ext cx="5330651" cy="108379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9304984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IM_UHK_prezent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A9D53D2423064CB408674544AF47F0" ma:contentTypeVersion="1" ma:contentTypeDescription="Vytvoří nový dokument" ma:contentTypeScope="" ma:versionID="c3316e6db6c84751816ad574fe42616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07ce7dccea0fb89f33b58a1da5c0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um ukončení plánování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034E5C-558F-44AB-A0AB-8F1452B4AFFB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11666F0-EF44-4D40-9589-3E51F4D9F9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929E44-A21B-44CC-929D-95A6119EA7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FIM_UHK_prezentace</Template>
  <TotalTime>14</TotalTime>
  <Words>55</Words>
  <Application>Microsoft Office PowerPoint</Application>
  <PresentationFormat>Předvádění na obrazovce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FIM_UHK_prezentace</vt:lpstr>
      <vt:lpstr>Analýza vstupních znalostí z matematiky</vt:lpstr>
      <vt:lpstr>Test</vt:lpstr>
      <vt:lpstr>Výsledky (N=484)</vt:lpstr>
      <vt:lpstr>Vybrané statistiky</vt:lpstr>
      <vt:lpstr>Závěr</vt:lpstr>
    </vt:vector>
  </TitlesOfParts>
  <Company>UHK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vstupních znalostí z matematiky</dc:title>
  <dc:creator>PC</dc:creator>
  <cp:lastModifiedBy>PC</cp:lastModifiedBy>
  <cp:revision>3</cp:revision>
  <dcterms:created xsi:type="dcterms:W3CDTF">2013-05-28T11:39:57Z</dcterms:created>
  <dcterms:modified xsi:type="dcterms:W3CDTF">2013-11-28T14:16:23Z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