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6"/>
  </p:notesMasterIdLst>
  <p:sldIdLst>
    <p:sldId id="256" r:id="rId2"/>
    <p:sldId id="258" r:id="rId3"/>
    <p:sldId id="304" r:id="rId4"/>
    <p:sldId id="329" r:id="rId5"/>
    <p:sldId id="319" r:id="rId6"/>
    <p:sldId id="320" r:id="rId7"/>
    <p:sldId id="306" r:id="rId8"/>
    <p:sldId id="317" r:id="rId9"/>
    <p:sldId id="325" r:id="rId10"/>
    <p:sldId id="330" r:id="rId11"/>
    <p:sldId id="331" r:id="rId12"/>
    <p:sldId id="332" r:id="rId13"/>
    <p:sldId id="336" r:id="rId14"/>
    <p:sldId id="263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07" autoAdjust="0"/>
    <p:restoredTop sz="94654" autoAdjust="0"/>
  </p:normalViewPr>
  <p:slideViewPr>
    <p:cSldViewPr>
      <p:cViewPr varScale="1">
        <p:scale>
          <a:sx n="97" d="100"/>
          <a:sy n="97" d="100"/>
        </p:scale>
        <p:origin x="-11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84"/>
    </p:cViewPr>
  </p:outlin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800221-DC81-4A57-AD1C-D00BAEF7C00C}" type="datetimeFigureOut">
              <a:rPr lang="cs-CZ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7BCB40-FB97-4A84-95EC-67B3BACDAF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4727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1DDDD-5962-45A6-8913-1C639BFC77C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Zaoblený obdélník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A79DEF-190F-4343-AAAC-B0FEA5764590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449299-6ADA-4D2A-86D1-233BBE419D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4B3A-B883-4E2E-8F39-1A1029589711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7EED7-03E7-4F74-9147-8192BE3050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1D4F-E48F-42B0-BAC5-D65537849A38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A5962-78C5-4B1B-B504-9160C20C6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82BE-D7C0-4141-B9F7-3BA31A960806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0FF1-FDBE-4653-A2FF-2671E15240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Zaoblený obdélník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366F09-B1CB-481A-B202-A4FFEC72D774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BB39-C992-412F-BA1B-C01B75EB03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0081A-8C9E-4859-A41D-3F4E6CB74E38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B2C97-056E-4BCD-B57A-32F388AA09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493F-6414-4168-A740-BDB6212F2B5E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3161-AF78-4735-8BCE-9AF7F1CC25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1EB4-0CCA-43DD-A001-64CA8CC15508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249E-393D-4845-A412-95290E01F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C001C-F3C5-4610-A777-C8F359ABBC76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AD7C-9B81-4C28-B038-BA7539DE91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Zaoblený obdélník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BB1763-5BF0-4FA0-8C88-5CE9C7857975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3B10-8752-478F-96F3-DAE5885B29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AD5762-8B2B-4B6D-9E44-918437D6CCA4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0C097-63D4-4075-9C6F-85FCA7B762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B828EA-FEAF-4CB6-9142-42DCFE98E288}" type="datetime1">
              <a:rPr lang="cs-CZ" smtClean="0"/>
              <a:pPr>
                <a:defRPr/>
              </a:pPr>
              <a:t>29.1.2013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Konference eLearning Hradec Králové 6.-7. 11. 2012</a:t>
            </a: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F11589A-9521-4D42-B4EE-86A40C9FAF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7" r:id="rId2"/>
    <p:sldLayoutId id="2147483975" r:id="rId3"/>
    <p:sldLayoutId id="2147483968" r:id="rId4"/>
    <p:sldLayoutId id="2147483969" r:id="rId5"/>
    <p:sldLayoutId id="2147483970" r:id="rId6"/>
    <p:sldLayoutId id="2147483971" r:id="rId7"/>
    <p:sldLayoutId id="2147483976" r:id="rId8"/>
    <p:sldLayoutId id="2147483977" r:id="rId9"/>
    <p:sldLayoutId id="2147483972" r:id="rId10"/>
    <p:sldLayoutId id="214748397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2"/>
          <p:cNvSpPr>
            <a:spLocks noGrp="1"/>
          </p:cNvSpPr>
          <p:nvPr>
            <p:ph type="subTitle" idx="1"/>
          </p:nvPr>
        </p:nvSpPr>
        <p:spPr>
          <a:xfrm>
            <a:off x="928688" y="3573020"/>
            <a:ext cx="7429500" cy="1784793"/>
          </a:xfrm>
        </p:spPr>
        <p:txBody>
          <a:bodyPr/>
          <a:lstStyle/>
          <a:p>
            <a:pPr eaLnBrk="1" hangingPunct="1"/>
            <a:endParaRPr lang="cs-CZ" sz="2400" dirty="0" smtClean="0">
              <a:latin typeface="Arial" charset="0"/>
              <a:cs typeface="Arial" charset="0"/>
            </a:endParaRPr>
          </a:p>
          <a:p>
            <a:pPr algn="r" eaLnBrk="1" hangingPunct="1"/>
            <a:endParaRPr lang="cs-CZ" sz="2400" dirty="0" smtClean="0">
              <a:latin typeface="Arial" charset="0"/>
              <a:cs typeface="Arial" charset="0"/>
            </a:endParaRPr>
          </a:p>
          <a:p>
            <a:pPr algn="r" eaLnBrk="1" hangingPunct="1"/>
            <a:r>
              <a:rPr lang="cs-C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Tatiana Gavalcová </a:t>
            </a:r>
          </a:p>
          <a:p>
            <a:pPr algn="r" eaLnBrk="1" hangingPunct="1"/>
            <a:r>
              <a:rPr lang="cs-C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Katedra informatiky a kvantitativních metod</a:t>
            </a:r>
          </a:p>
          <a:p>
            <a:pPr algn="r" eaLnBrk="1" hangingPunct="1"/>
            <a:r>
              <a:rPr lang="cs-CZ" sz="24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FIM UHK Hradec Králové</a:t>
            </a:r>
          </a:p>
          <a:p>
            <a:pPr eaLnBrk="1" hangingPunct="1"/>
            <a:endParaRPr lang="cs-CZ" sz="2400" dirty="0" smtClean="0"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500188"/>
            <a:ext cx="8229600" cy="1571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PROJEKT REFIMAT NA FIM UHK: 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VKLADY A VÝSTUPY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06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430" y="1447800"/>
            <a:ext cx="8209140" cy="457200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Přesvědčení pro akad. prostředí ČR dle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QRAMu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 ve studijních programech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 jednotlivých předmětech studia vedou ke kvalitě a efektivnosti studia </a:t>
            </a:r>
          </a:p>
          <a:p>
            <a:pPr>
              <a:buNone/>
            </a:pP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pilotně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byly odzkoušeny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vybraných VŠ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instalace stylu učení je jádro LO – následně zakládají možnosti pro mobility, uznávání etap studia, zdokonalení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manažmentu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výuky, vytvoření výukového prostředí, příznivého pro oba jeho aktéry – předpoklad  úspěšnosti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 patrná změna ve „vzorci chování studenta“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782BE-D7C0-4141-B9F7-3BA31A960806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3460" y="6172200"/>
            <a:ext cx="468065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0FF1-FDBE-4653-A2FF-2671E15240A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440" y="620610"/>
            <a:ext cx="8147360" cy="115216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Propojení inovací s e-</a:t>
            </a:r>
            <a:r>
              <a:rPr lang="cs-CZ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learningem</a:t>
            </a:r>
            <a: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420" y="1196690"/>
            <a:ext cx="8363390" cy="4823110"/>
          </a:xfrm>
        </p:spPr>
        <p:txBody>
          <a:bodyPr/>
          <a:lstStyle/>
          <a:p>
            <a:pPr>
              <a:buClr>
                <a:schemeClr val="accent2"/>
              </a:buCl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Preferenční prostředí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pr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 LO 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jako východisko: LMS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Bb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9.1, tvorba e-kurzů, úsilí o „architekturu projektového celku“</a:t>
            </a:r>
          </a:p>
          <a:p>
            <a:pPr>
              <a:buClr>
                <a:schemeClr val="accent2"/>
              </a:buCl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e-kurz obsahuje kartu předmětu (dle ECTS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Users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Guide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chemeClr val="accent2"/>
              </a:buCl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Jádro implementace LO v e-kurzech: technologické nástroje, časování, flexibilita, možnosti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zúplňování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aktualizace,  použití šablony pro projektové předměty – věnována značná pozornost</a:t>
            </a:r>
          </a:p>
          <a:p>
            <a:pPr>
              <a:buClr>
                <a:schemeClr val="accent2"/>
              </a:buCl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Problémy se zvládáním nového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Bb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aktuálně  e-kurzy jsou nasazeny do výuky, průběžně upravovány, podrobeny vnitřní projektové evaluaci; hlídání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disfunkcionalit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LMS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782BE-D7C0-4141-B9F7-3BA31A960806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3460" y="6172200"/>
            <a:ext cx="460864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0FF1-FDBE-4653-A2FF-2671E15240A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440" y="-243510"/>
            <a:ext cx="8281150" cy="2362252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Výstupy: e-kurzy, studijní opory jako tištěné    publikace, zkušenosti</a:t>
            </a:r>
            <a:b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420" y="1700760"/>
            <a:ext cx="8353160" cy="4319040"/>
          </a:xfrm>
        </p:spPr>
        <p:txBody>
          <a:bodyPr/>
          <a:lstStyle/>
          <a:p>
            <a:pPr lvl="0">
              <a:buClr>
                <a:srgbClr val="002060"/>
              </a:buClr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Napsat LO má ten, kdo předmět učí (u programů: nutná koordinace vyučujících), základ: cíl předmětu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programu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labus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Studující má být seznámen s aplikací LO do výuky, má je na základě připraveného postupu vyučujícího přijmout a (také na základě možného úsilí vyučujícího) se má ztotožnit se stylem učení, jinak si zakládá hned možný neúspěch ve studiu (doloženo literaturou)</a:t>
            </a:r>
          </a:p>
          <a:p>
            <a:pPr lvl="0">
              <a:buClr>
                <a:srgbClr val="002060"/>
              </a:buClr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Studující má být seznámen s podmínkami úspěšného absolvování předmětu a také s možnostmi napravit vlastní studijní selhání – orientace ve studijním a zkušebním řádu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782BE-D7C0-4141-B9F7-3BA31A960806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3460" y="6172200"/>
            <a:ext cx="482467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0FF1-FDBE-4653-A2FF-2671E15240A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782BE-D7C0-4141-B9F7-3BA31A960806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3460" y="6172200"/>
            <a:ext cx="460864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0FF1-FDBE-4653-A2FF-2671E15240A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95420" y="440585"/>
            <a:ext cx="835316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1200" dirty="0" smtClean="0"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273600" indent="-273600" algn="just">
              <a:spcBef>
                <a:spcPts val="575"/>
              </a:spcBef>
              <a:buSzPct val="85000"/>
              <a:buFont typeface="Arial" pitchFamily="34" charset="0"/>
              <a:buChar char="•"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Výuka: znalosti, dovednosti a způsobilosti má explicitně prokázat</a:t>
            </a:r>
            <a:r>
              <a:rPr kumimoji="0" lang="cs-CZ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samotný vyučující, aby studující věděl, co se bude od něj požadovat a na jaké úrovni</a:t>
            </a:r>
          </a:p>
          <a:p>
            <a:pPr marL="273600" indent="-273600" algn="just">
              <a:spcBef>
                <a:spcPts val="575"/>
              </a:spcBef>
              <a:buSzPct val="85000"/>
              <a:buFont typeface="Arial" pitchFamily="34" charset="0"/>
              <a:buChar char="•"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73600" indent="-273600">
              <a:spcBef>
                <a:spcPts val="575"/>
              </a:spcBef>
              <a:buSzPct val="85000"/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Testování, zda LO byly dosaženy, je nejobtížnější krok procesu, proto zavést systém průběžné a závěrečné kontroly s transparentními, sdělenými pravidly jako organizační součástí LO</a:t>
            </a:r>
          </a:p>
          <a:p>
            <a:pPr marL="273600" lvl="0" indent="-273600">
              <a:spcBef>
                <a:spcPts val="575"/>
              </a:spcBef>
              <a:buSzPct val="85000"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73600" lvl="0" indent="-273600">
              <a:spcBef>
                <a:spcPts val="575"/>
              </a:spcBef>
              <a:buSzPct val="85000"/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Pracovat pomocí účinně nastavené zpětné vazby (evaluace dotazníky a další)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73600" marR="0" lvl="0" indent="-207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5000"/>
              <a:buFontTx/>
              <a:buChar char="•"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datum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5BBCBE38-1360-4CC5-AAD9-0C7647638FBA}" type="datetime1">
              <a:rPr lang="cs-CZ" smtClean="0">
                <a:solidFill>
                  <a:srgbClr val="002060"/>
                </a:solidFill>
              </a:rPr>
              <a:pPr/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686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460" y="6172200"/>
            <a:ext cx="460864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solidFill>
                  <a:srgbClr val="002060"/>
                </a:solidFill>
                <a:cs typeface="Arial" charset="0"/>
              </a:rPr>
              <a:t>Konference</a:t>
            </a:r>
            <a:r>
              <a:rPr lang="en-US" dirty="0" smtClean="0">
                <a:solidFill>
                  <a:srgbClr val="002060"/>
                </a:solidFill>
                <a:cs typeface="Arial" charset="0"/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  <a:cs typeface="Arial" charset="0"/>
              </a:rPr>
              <a:t>Králové</a:t>
            </a:r>
            <a:r>
              <a:rPr lang="en-US" dirty="0" smtClean="0">
                <a:solidFill>
                  <a:srgbClr val="002060"/>
                </a:solidFill>
                <a:cs typeface="Arial" charset="0"/>
              </a:rPr>
              <a:t> 6.-7. 11. 2012</a:t>
            </a:r>
            <a:endParaRPr lang="cs-CZ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DFACB-FBD7-458B-BFAD-75ADDEB494EB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36869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0" y="357188"/>
            <a:ext cx="8429625" cy="5715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cs-CZ" sz="3200" i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cs-CZ" sz="3200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Děkuji vám za pozornost 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186737" cy="1143000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Obsah příspěvku:</a:t>
            </a:r>
          </a:p>
        </p:txBody>
      </p:sp>
      <p:sp>
        <p:nvSpPr>
          <p:cNvPr id="7171" name="Zástupný symbol pro datum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AB669836-D446-4BFC-B5F0-81C9A9EAE27A}" type="datetime1">
              <a:rPr lang="cs-CZ" smtClean="0">
                <a:solidFill>
                  <a:srgbClr val="002060"/>
                </a:solidFill>
              </a:rPr>
              <a:pPr/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460" y="6172200"/>
            <a:ext cx="468065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E4A68-98EC-4A54-BCAE-97D0662E984E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7174" name="Zástupný symbol pro obsah 5"/>
          <p:cNvSpPr>
            <a:spLocks noGrp="1"/>
          </p:cNvSpPr>
          <p:nvPr>
            <p:ph sz="quarter" idx="1"/>
          </p:nvPr>
        </p:nvSpPr>
        <p:spPr>
          <a:xfrm>
            <a:off x="357188" y="1988799"/>
            <a:ext cx="8358187" cy="3672511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 ESF „</a:t>
            </a:r>
            <a:r>
              <a:rPr lang="cs-CZ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REFIMAT“  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FIM UHK, aktuální stav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Vklady: výzkum potřeb studujících, reakce na potřeby studujících, definování a implementace výstupů ze studia, dotazníkové šetření 2012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Inovace a jejich včlenění, širší akademický prostor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Propojení inovací s e-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learningem</a:t>
            </a: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Výstupy: e-kurzy, studijní opory jako tištěné publikace, inovovaná výuka, zkušenosti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  <a:defRPr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420" y="692620"/>
            <a:ext cx="8291380" cy="576080"/>
          </a:xfrm>
        </p:spPr>
        <p:txBody>
          <a:bodyPr/>
          <a:lstStyle/>
          <a:p>
            <a:pPr indent="-457200"/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Projekt ESF „</a:t>
            </a:r>
            <a:r>
              <a:rPr lang="cs-C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REFIMAT“ </a:t>
            </a:r>
            <a:r>
              <a:rPr lang="cs-C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FIM UHK, aktuální stav</a:t>
            </a:r>
            <a:br>
              <a:rPr lang="cs-C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cs-CZ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410" y="980660"/>
            <a:ext cx="8425170" cy="4680650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cs-CZ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„Inovace výuky matematiky v technickém a ekonomickém vzdělávání s cílem snížení studijní neúspěšnosti“, 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UHK jako příjemce v rámci OP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VpK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1.10.2010 – 30.9.2013, aktuálně: za poločasem řešení</a:t>
            </a:r>
          </a:p>
          <a:p>
            <a:pPr marL="0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cs-CZ" sz="2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řešitelský tým: pedagogové FIM, cílová skupina: studující oborů FIM, kteří si zapsali do studijních plánů předměty s matematickým obsahem </a:t>
            </a:r>
          </a:p>
          <a:p>
            <a:pPr marL="0" indent="0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spcBef>
                <a:spcPts val="12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cíl: inovační postupy ve výuce pro kvalitu studia, možnost získání studijních návyků pro celoživotní vzdělávání</a:t>
            </a:r>
            <a:r>
              <a:rPr lang="cs-CZ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spcBef>
                <a:spcPts val="12"/>
              </a:spcBef>
              <a:buClr>
                <a:schemeClr val="accent1">
                  <a:lumMod val="75000"/>
                </a:schemeClr>
              </a:buClr>
              <a:buNone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Přístup, metoda: definování a implementace výsledků studia (</a:t>
            </a:r>
            <a:r>
              <a:rPr lang="cs-CZ" sz="2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cs-CZ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outcomes</a:t>
            </a:r>
            <a:r>
              <a:rPr lang="cs-CZ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LO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do výuky orientované na studujícího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4406A-E0BC-4DF4-87F8-19565CBDB0D0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3460" y="6172200"/>
            <a:ext cx="468065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0FF1-FDBE-4653-A2FF-2671E15240A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6BE894-866C-4397-9B67-00F730CF3931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83460" y="6172200"/>
            <a:ext cx="475266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6AD7C-9B81-4C28-B038-BA7539DE918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67430" y="548601"/>
            <a:ext cx="813713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  <a:buNone/>
              <a:defRPr/>
            </a:pPr>
            <a:r>
              <a:rPr lang="cs-CZ" sz="2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Koncepce a obsah klíčových aktivit projektu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SzPct val="100000"/>
              <a:buNone/>
              <a:defRPr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46888" indent="-246888" algn="just">
              <a:spcBef>
                <a:spcPts val="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Inovace předmětů s matematickým obsahem na bázi LO</a:t>
            </a:r>
          </a:p>
          <a:p>
            <a:pPr marL="246888" indent="-246888" algn="just">
              <a:spcBef>
                <a:spcPts val="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Zkvalitnění všech druhů podpory samostatného studia, včetně e-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learningové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s využíváním LMS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Blackboard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9.1</a:t>
            </a:r>
          </a:p>
          <a:p>
            <a:pPr marL="246888" indent="-246888" algn="just">
              <a:spcBef>
                <a:spcPts val="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Podpora studia softwarem (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Maple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další)</a:t>
            </a:r>
          </a:p>
          <a:p>
            <a:pPr marL="246888" indent="-246888" algn="just">
              <a:spcBef>
                <a:spcPts val="0"/>
              </a:spcBef>
              <a:buClr>
                <a:srgbClr val="002060"/>
              </a:buClr>
              <a:buSzPct val="100000"/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Zavedení moderních metod do hodnocení výsledků studia</a:t>
            </a:r>
          </a:p>
          <a:p>
            <a:pPr marL="246888" indent="-246888" algn="just">
              <a:spcBef>
                <a:spcPts val="0"/>
              </a:spcBef>
              <a:buClr>
                <a:srgbClr val="C00000"/>
              </a:buClr>
              <a:buSzPct val="100000"/>
              <a:defRPr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i="1" dirty="0" smtClean="0">
                <a:solidFill>
                  <a:srgbClr val="002060"/>
                </a:solidFill>
              </a:rPr>
              <a:t>Nástroj inovací: 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zakomponování LO do výuky: korespondence s teoriemi 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o vzdělávání obecně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časově vazba na boloňský proces, ale jde o starší koncept, nezávisle rozvíjený v severských zemích Evropy, v Austrálii, na Novém Zélandu, v jižní Africe</a:t>
            </a:r>
          </a:p>
          <a:p>
            <a:pPr marL="246888" indent="-246888" algn="just">
              <a:spcBef>
                <a:spcPts val="0"/>
              </a:spcBef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C792A-0CFA-45E4-8575-EFAB5638CEBB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11450" y="6172200"/>
            <a:ext cx="460864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6AD7C-9B81-4C28-B038-BA7539DE918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23410" y="548600"/>
            <a:ext cx="835316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2060"/>
                </a:solidFill>
              </a:rPr>
              <a:t>časově starší koncepty: </a:t>
            </a:r>
          </a:p>
          <a:p>
            <a:pPr marL="273600" indent="-273600">
              <a:spcBef>
                <a:spcPts val="575"/>
              </a:spcBef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SOLO </a:t>
            </a:r>
            <a:r>
              <a:rPr lang="cs-CZ" sz="2400" dirty="0" err="1" smtClean="0">
                <a:solidFill>
                  <a:srgbClr val="002060"/>
                </a:solidFill>
              </a:rPr>
              <a:t>taxonomy</a:t>
            </a:r>
            <a:r>
              <a:rPr lang="en-US" sz="2400" dirty="0" smtClean="0">
                <a:solidFill>
                  <a:srgbClr val="002060"/>
                </a:solidFill>
              </a:rPr>
              <a:t>: </a:t>
            </a:r>
            <a:r>
              <a:rPr lang="cs-CZ" sz="2400" dirty="0" err="1" smtClean="0">
                <a:solidFill>
                  <a:srgbClr val="002060"/>
                </a:solidFill>
              </a:rPr>
              <a:t>Biggs</a:t>
            </a:r>
            <a:r>
              <a:rPr lang="cs-CZ" sz="2400" dirty="0" smtClean="0">
                <a:solidFill>
                  <a:srgbClr val="002060"/>
                </a:solidFill>
              </a:rPr>
              <a:t> and </a:t>
            </a:r>
            <a:r>
              <a:rPr lang="cs-CZ" sz="2400" dirty="0" err="1" smtClean="0">
                <a:solidFill>
                  <a:srgbClr val="002060"/>
                </a:solidFill>
              </a:rPr>
              <a:t>Collis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Biggs</a:t>
            </a:r>
            <a:r>
              <a:rPr lang="cs-CZ" sz="2400" dirty="0" smtClean="0">
                <a:solidFill>
                  <a:srgbClr val="002060"/>
                </a:solidFill>
              </a:rPr>
              <a:t> and Tang,</a:t>
            </a:r>
            <a:r>
              <a:rPr lang="en-US" sz="2400" dirty="0" smtClean="0">
                <a:solidFill>
                  <a:srgbClr val="002060"/>
                </a:solidFill>
              </a:rPr>
              <a:t> 2</a:t>
            </a:r>
            <a:r>
              <a:rPr lang="cs-CZ" sz="2400" dirty="0" smtClean="0">
                <a:solidFill>
                  <a:srgbClr val="002060"/>
                </a:solidFill>
              </a:rPr>
              <a:t>007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273600" indent="-273600">
              <a:spcBef>
                <a:spcPts val="575"/>
              </a:spcBef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koncepce učení se (</a:t>
            </a:r>
            <a:r>
              <a:rPr lang="cs-CZ" sz="2400" dirty="0" err="1" smtClean="0">
                <a:solidFill>
                  <a:srgbClr val="002060"/>
                </a:solidFill>
              </a:rPr>
              <a:t>Marton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et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al</a:t>
            </a:r>
            <a:r>
              <a:rPr lang="cs-CZ" sz="2400" dirty="0" smtClean="0">
                <a:solidFill>
                  <a:srgbClr val="002060"/>
                </a:solidFill>
              </a:rPr>
              <a:t>., </a:t>
            </a:r>
            <a:r>
              <a:rPr lang="cs-CZ" sz="2400" smtClean="0">
                <a:solidFill>
                  <a:srgbClr val="002060"/>
                </a:solidFill>
              </a:rPr>
              <a:t>70. léta </a:t>
            </a:r>
            <a:r>
              <a:rPr lang="cs-CZ" sz="2400" dirty="0" smtClean="0">
                <a:solidFill>
                  <a:srgbClr val="002060"/>
                </a:solidFill>
              </a:rPr>
              <a:t>min. st., psychologové): hlubinný/povrchní způsob učení se</a:t>
            </a:r>
          </a:p>
          <a:p>
            <a:pPr marL="273600" lvl="0" indent="-273600">
              <a:spcBef>
                <a:spcPts val="575"/>
              </a:spcBef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</a:rPr>
              <a:t>úrovně učení se:  </a:t>
            </a:r>
            <a:r>
              <a:rPr lang="cs-CZ" sz="2400" dirty="0" err="1" smtClean="0">
                <a:solidFill>
                  <a:srgbClr val="002060"/>
                </a:solidFill>
              </a:rPr>
              <a:t>George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Bateson</a:t>
            </a:r>
            <a:r>
              <a:rPr lang="cs-CZ" sz="2400" dirty="0" smtClean="0">
                <a:solidFill>
                  <a:srgbClr val="002060"/>
                </a:solidFill>
              </a:rPr>
              <a:t>, 3 hladiny učení se</a:t>
            </a:r>
          </a:p>
          <a:p>
            <a:pPr marL="273600" indent="-273600">
              <a:spcBef>
                <a:spcPts val="575"/>
              </a:spcBef>
              <a:buFont typeface="Arial" pitchFamily="34" charset="0"/>
              <a:buChar char="•"/>
            </a:pPr>
            <a:r>
              <a:rPr lang="cs-CZ" sz="2400" dirty="0" err="1" smtClean="0">
                <a:solidFill>
                  <a:srgbClr val="002060"/>
                </a:solidFill>
              </a:rPr>
              <a:t>Bloomova</a:t>
            </a:r>
            <a:r>
              <a:rPr lang="cs-CZ" sz="2400" dirty="0" smtClean="0">
                <a:solidFill>
                  <a:srgbClr val="002060"/>
                </a:solidFill>
              </a:rPr>
              <a:t> taxonomie vážící se na kognitivní oblast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273600" indent="-273600">
              <a:spcBef>
                <a:spcPts val="575"/>
              </a:spcBef>
              <a:buFont typeface="Arial" pitchFamily="34" charset="0"/>
              <a:buChar char="•"/>
            </a:pPr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2400" dirty="0" smtClean="0">
                <a:solidFill>
                  <a:srgbClr val="002060"/>
                </a:solidFill>
              </a:rPr>
              <a:t>Projekt: definování a implementace LO znamená hloubkovou a podstatnou změnu v přípravě a vlastním vedení výuky a v evaluaci jeho výstupů (role vyučujícího), 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ve studijních přístupech (role studujícího se rovněž mění)</a:t>
            </a:r>
          </a:p>
          <a:p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2400" dirty="0" smtClean="0">
                <a:solidFill>
                  <a:srgbClr val="002060"/>
                </a:solidFill>
              </a:rPr>
              <a:t>LO: studující po absolvování programu</a:t>
            </a:r>
            <a:r>
              <a:rPr lang="en-US" sz="2400" dirty="0" smtClean="0">
                <a:solidFill>
                  <a:srgbClr val="002060"/>
                </a:solidFill>
              </a:rPr>
              <a:t>/p</a:t>
            </a:r>
            <a:r>
              <a:rPr lang="cs-CZ" sz="2400" dirty="0" err="1" smtClean="0">
                <a:solidFill>
                  <a:srgbClr val="002060"/>
                </a:solidFill>
              </a:rPr>
              <a:t>ředmětu</a:t>
            </a:r>
            <a:r>
              <a:rPr lang="cs-CZ" sz="2400" dirty="0" smtClean="0">
                <a:solidFill>
                  <a:srgbClr val="002060"/>
                </a:solidFill>
              </a:rPr>
              <a:t> prokáže: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7FA5F-E08C-48A1-B667-505372BAC3EF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11450" y="6021360"/>
            <a:ext cx="4608640" cy="83664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6AD7C-9B81-4C28-B038-BA7539DE9182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410" y="476590"/>
          <a:ext cx="8497180" cy="5506334"/>
        </p:xfrm>
        <a:graphic>
          <a:graphicData uri="http://schemas.openxmlformats.org/drawingml/2006/table">
            <a:tbl>
              <a:tblPr/>
              <a:tblGrid>
                <a:gridCol w="1600087"/>
                <a:gridCol w="6897093"/>
              </a:tblGrid>
              <a:tr h="1677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cs-CZ" sz="1600" b="0" i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ZNALOSTI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(co to je)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získá znalost o matematických objektech/pojmech příslušné oblasti, o jejich podstatě, povaze, významu, struktuře a vlastnostech, o metodách podstatných pro program nebo předmět nebo jeho část, o ucelených teoriích specifické discipliny </a:t>
                      </a:r>
                      <a:r>
                        <a:rPr lang="cs-CZ" sz="1600" b="0" i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(znalost  </a:t>
                      </a:r>
                      <a:r>
                        <a:rPr lang="cs-CZ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faktická i koncepční, </a:t>
                      </a:r>
                      <a:r>
                        <a:rPr lang="cs-CZ" sz="1600" b="0" i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matematická povaha oblasti vzdělávání)</a:t>
                      </a:r>
                      <a:endParaRPr lang="cs-CZ" sz="1600" b="0" i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cs-CZ" sz="1600" b="0" i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DOVEDNOSTI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(jak se s tím pracuje)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získá schopnost účelně, na bázi matematických </a:t>
                      </a:r>
                      <a:r>
                        <a:rPr lang="cs-CZ" sz="1600" b="0" i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pravidel</a:t>
                      </a:r>
                      <a:r>
                        <a:rPr lang="en-US" sz="1600" b="0" i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</a:t>
                      </a:r>
                      <a:r>
                        <a:rPr lang="en-US" sz="1600" b="0" i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operací</a:t>
                      </a:r>
                      <a:r>
                        <a:rPr lang="en-US" sz="1600" b="0" i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výpočtových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metod</a:t>
                      </a:r>
                      <a:r>
                        <a:rPr lang="en-US" sz="1600" b="0" i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/n</a:t>
                      </a:r>
                      <a:r>
                        <a:rPr lang="cs-CZ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ástrojů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manipulovat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objekty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podle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formálních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procedur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získá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schopnost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použít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k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tomu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technické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nebo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softwarové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prostředky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je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schopen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odůvodnit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svůj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postup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matematické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bázi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je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schopen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rozlišit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korektní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nekorektn</a:t>
                      </a:r>
                      <a:r>
                        <a:rPr lang="cs-CZ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í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postup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rozpozná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meze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použitelnosti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aplikovaného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matematického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600" b="0" i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aparátu</a:t>
                      </a:r>
                      <a:endParaRPr lang="cs-CZ" sz="1600" b="0" i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cs-CZ" sz="1600" b="0" i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i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ZPŮSOBILOSTI</a:t>
                      </a:r>
                      <a:endParaRPr lang="cs-CZ" sz="1600" b="1" i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(k čemu a jak to slouží a jak se aplikuje)</a:t>
                      </a:r>
                    </a:p>
                  </a:txBody>
                  <a:tcPr marL="38977" marR="389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 způsobilý vyjádřit jednoduchý problém pomocí matematického modelu použitím matematické symboliky pro objekty, vztahy a operace, je schopen použít matematický aparát na řešení modelovaného problému, je schopen logickými argumentacemi interpretovat dosažené</a:t>
                      </a:r>
                      <a:r>
                        <a:rPr lang="en-US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</a:t>
                      </a:r>
                      <a:r>
                        <a:rPr lang="cs-CZ" sz="1600" b="0" i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dosažitelné řešení; je způsobilý formulovat tvrzení o matematickém pojmu v běžném i formalizovaném </a:t>
                      </a:r>
                      <a:r>
                        <a:rPr lang="cs-CZ" sz="1600" b="0" i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vyjádření</a:t>
                      </a:r>
                      <a:endParaRPr lang="cs-CZ" sz="1600" b="0" i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977" marR="389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410" y="332570"/>
            <a:ext cx="8291380" cy="1440200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Vklady: výzkum potřeb studujících, reakce na potřeby studujících – výstupy ze studia </a:t>
            </a:r>
            <a:r>
              <a:rPr lang="cs-C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cs-CZ" sz="2000" b="1" dirty="0">
              <a:solidFill>
                <a:srgbClr val="00206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179390" y="1556740"/>
            <a:ext cx="8353160" cy="5301260"/>
          </a:xfrm>
        </p:spPr>
        <p:txBody>
          <a:bodyPr/>
          <a:lstStyle/>
          <a:p>
            <a:pPr algn="just">
              <a:buClr>
                <a:srgbClr val="002060"/>
              </a:buClr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Řešitelé: „intelektuální investice“: studium principů LO dle odborné literatury, definování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/z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avedení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LO, výuka jinak</a:t>
            </a:r>
          </a:p>
          <a:p>
            <a:pPr algn="just">
              <a:buClr>
                <a:srgbClr val="002060"/>
              </a:buClr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Řešitelé projektu zavedli koncept LO jako pracovní nástroj do kontaktní výuky, do vytvořených e-kurzů k jednotlivým předmětům  v LMS systému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BlackBoard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9.1 a do tištěných opor studia </a:t>
            </a:r>
          </a:p>
          <a:p>
            <a:pPr algn="just">
              <a:buClr>
                <a:srgbClr val="002060"/>
              </a:buClr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Podrobně rozpracovali LO pro jednotlivé předměty, ale detailně až na úrovni jednotlivých kapitol předmětu (odstranění duplicit nebo částí minimálního významu pro vlastní studium)</a:t>
            </a:r>
          </a:p>
          <a:p>
            <a:pPr algn="just">
              <a:buClr>
                <a:srgbClr val="002060"/>
              </a:buClr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002060"/>
              </a:buClr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0007B-3CEF-4FC1-A190-D1BF7A588F5C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11450" y="6172200"/>
            <a:ext cx="4536630" cy="42524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6AD7C-9B81-4C28-B038-BA7539DE918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0BC72D-431F-471D-8851-7B56271B06CB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83460" y="6165380"/>
            <a:ext cx="446462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6AD7C-9B81-4C28-B038-BA7539DE918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23410" y="260560"/>
            <a:ext cx="835316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Dotazníkové šetření, únor 2012: </a:t>
            </a:r>
          </a:p>
          <a:p>
            <a:pPr>
              <a:buClr>
                <a:schemeClr val="accent2"/>
              </a:buClr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73600" indent="-273600">
              <a:spcBef>
                <a:spcPts val="575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průzkum postojů studujících 1.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kde studiu, ve výstupu  více než 10 000 reakcí</a:t>
            </a:r>
          </a:p>
          <a:p>
            <a:pPr marL="273600" indent="-273600">
              <a:spcBef>
                <a:spcPts val="575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analogie s r. 2011, minimální odlišnosti </a:t>
            </a:r>
          </a:p>
          <a:p>
            <a:pPr marL="273600" indent="-273600">
              <a:spcBef>
                <a:spcPts val="575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potvrzení, že vzděláváme generaci dávající přednost informacím v grafické podobě, nezvládající práci s psaným textem, značně zkušenou v používání IT (stránky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Bb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e-kurzu z 326 studujících 1.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disponujících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loginem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pro přihlášení do tohoto kurzu v průběhu 1. týdne semestru navštívilo 270 studujících)</a:t>
            </a:r>
          </a:p>
          <a:p>
            <a:pPr marL="273600" indent="-273600">
              <a:spcBef>
                <a:spcPts val="575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preference vzdělávání formou poskytování kvalitních instrukcí</a:t>
            </a:r>
            <a:endParaRPr lang="cs-CZ" sz="2400" dirty="0" smtClean="0">
              <a:solidFill>
                <a:srgbClr val="002060"/>
              </a:solidFill>
            </a:endParaRPr>
          </a:p>
          <a:p>
            <a:pPr>
              <a:buClr>
                <a:schemeClr val="accent2"/>
              </a:buClr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</a:pPr>
            <a:endParaRPr lang="cs-CZ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410" y="1412720"/>
            <a:ext cx="8363390" cy="14402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Inovace a jejich včlenění, širší akademický   prostor</a:t>
            </a:r>
            <a: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410" y="1772770"/>
            <a:ext cx="8363390" cy="439261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 QRAM, ukončení 12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2012, výstup: vytvořen národní kvalifikační rámec terciárního vzdělávání, definováno 39 oblastí vzdělávání (publikace projektu), deskriptory jako pomůcka pro implementaci LO na VŠ institucích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argumentace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QRAMu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implementace LO =  jeden z aspektů při posuzování vnitřní kvality instituce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 QRAM konal workshopy pro VŠ s obsahem podstata a definování LO a metodika jejich implementace, a to pro jednotlivé oblasti vzdělávání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 možné, že závěry </a:t>
            </a:r>
            <a:r>
              <a:rPr lang="cs-CZ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QRAMu</a:t>
            </a:r>
            <a:r>
              <a:rPr lang="cs-C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budou určitou formou včleněny do zákona o VŠ</a:t>
            </a:r>
          </a:p>
          <a:p>
            <a:pPr>
              <a:buNone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C6200-0009-4237-8A7F-D210B772349C}" type="datetime1">
              <a:rPr lang="cs-CZ" smtClean="0">
                <a:solidFill>
                  <a:srgbClr val="002060"/>
                </a:solidFill>
              </a:rPr>
              <a:pPr>
                <a:defRPr/>
              </a:pPr>
              <a:t>29.1.2013</a:t>
            </a:fld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3460" y="6172200"/>
            <a:ext cx="475266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Konference</a:t>
            </a:r>
            <a:r>
              <a:rPr lang="en-US" dirty="0" smtClean="0">
                <a:solidFill>
                  <a:srgbClr val="002060"/>
                </a:solidFill>
              </a:rPr>
              <a:t> eLearning Hradec </a:t>
            </a:r>
            <a:r>
              <a:rPr lang="en-US" dirty="0" err="1" smtClean="0">
                <a:solidFill>
                  <a:srgbClr val="002060"/>
                </a:solidFill>
              </a:rPr>
              <a:t>Králové</a:t>
            </a:r>
            <a:r>
              <a:rPr lang="en-US" dirty="0" smtClean="0">
                <a:solidFill>
                  <a:srgbClr val="002060"/>
                </a:solidFill>
              </a:rPr>
              <a:t> 6.-7. 11. 2012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0FF1-FDBE-4653-A2FF-2671E15240A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2636</TotalTime>
  <Words>1056</Words>
  <Application>Microsoft Office PowerPoint</Application>
  <PresentationFormat>Předvádění na obrazovce (4:3)</PresentationFormat>
  <Paragraphs>139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  PROJEKT REFIMAT NA FIM UHK:  VKLADY A VÝSTUPY  </vt:lpstr>
      <vt:lpstr>Obsah příspěvku:</vt:lpstr>
      <vt:lpstr> 1. Projekt ESF „REFIMAT“ na FIM UHK, aktuální stav </vt:lpstr>
      <vt:lpstr>Snímek 4</vt:lpstr>
      <vt:lpstr>Snímek 5</vt:lpstr>
      <vt:lpstr>Snímek 6</vt:lpstr>
      <vt:lpstr>    2. Vklady: výzkum potřeb studujících, reakce na potřeby studujících – výstupy ze studia  </vt:lpstr>
      <vt:lpstr>Snímek 8</vt:lpstr>
      <vt:lpstr>           3. Inovace a jejich včlenění, širší akademický   prostor   </vt:lpstr>
      <vt:lpstr>Snímek 10</vt:lpstr>
      <vt:lpstr>4. Propojení inovací s e-learningem </vt:lpstr>
      <vt:lpstr>5. Výstupy: e-kurzy, studijní opory jako tištěné    publikace, zkušenosti 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RADY VŠ K ZÍSKÁVÁNÍ CERTIFIKÁTŮ ECTS/DS LABEL</dc:title>
  <dc:creator>FIM</dc:creator>
  <cp:lastModifiedBy>gavalta1</cp:lastModifiedBy>
  <cp:revision>321</cp:revision>
  <dcterms:created xsi:type="dcterms:W3CDTF">2009-11-17T16:24:52Z</dcterms:created>
  <dcterms:modified xsi:type="dcterms:W3CDTF">2013-01-29T10:22:47Z</dcterms:modified>
</cp:coreProperties>
</file>